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6" r:id="rId6"/>
    <p:sldId id="267" r:id="rId7"/>
    <p:sldId id="260" r:id="rId8"/>
    <p:sldId id="261" r:id="rId9"/>
    <p:sldId id="268" r:id="rId10"/>
    <p:sldId id="262" r:id="rId11"/>
    <p:sldId id="274" r:id="rId12"/>
    <p:sldId id="269" r:id="rId13"/>
    <p:sldId id="275" r:id="rId14"/>
    <p:sldId id="276" r:id="rId15"/>
    <p:sldId id="277" r:id="rId16"/>
    <p:sldId id="263" r:id="rId17"/>
    <p:sldId id="265" r:id="rId18"/>
    <p:sldId id="270" r:id="rId19"/>
    <p:sldId id="271"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6/7/2022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6/7/2022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6/7/2022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6/7/2022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7"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Tomando la curva</a:t>
            </a:r>
            <a:endParaRPr lang="es-CL" dirty="0"/>
          </a:p>
        </p:txBody>
      </p:sp>
    </p:spTree>
    <p:extLst>
      <p:ext uri="{BB962C8B-B14F-4D97-AF65-F5344CB8AC3E}">
        <p14:creationId xmlns:p14="http://schemas.microsoft.com/office/powerpoint/2010/main" val="393293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252103" y="299675"/>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s-CL" b="1" dirty="0" smtClean="0"/>
              <a:t>TOMANDO UNA CURVA PERALTADA.</a:t>
            </a:r>
            <a:endParaRPr lang="es-CL" dirty="0" smtClean="0"/>
          </a:p>
          <a:p>
            <a:r>
              <a:rPr lang="es-CL" dirty="0" smtClean="0"/>
              <a:t> deducción de la métrica.</a:t>
            </a:r>
          </a:p>
        </p:txBody>
      </p:sp>
      <p:pic>
        <p:nvPicPr>
          <p:cNvPr id="5128" name="Picture 8" descr="Resultado de imagen para peralte con ro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6460" y="2865700"/>
            <a:ext cx="4224271" cy="377634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709303" y="1020146"/>
            <a:ext cx="5467350" cy="2609850"/>
          </a:xfrm>
          <a:prstGeom prst="rect">
            <a:avLst/>
          </a:prstGeom>
        </p:spPr>
      </p:pic>
      <p:pic>
        <p:nvPicPr>
          <p:cNvPr id="5" name="Imagen 4"/>
          <p:cNvPicPr>
            <a:picLocks noChangeAspect="1"/>
          </p:cNvPicPr>
          <p:nvPr/>
        </p:nvPicPr>
        <p:blipFill>
          <a:blip r:embed="rId4"/>
          <a:stretch>
            <a:fillRect/>
          </a:stretch>
        </p:blipFill>
        <p:spPr>
          <a:xfrm>
            <a:off x="7353031" y="529219"/>
            <a:ext cx="4457700" cy="2609850"/>
          </a:xfrm>
          <a:prstGeom prst="rect">
            <a:avLst/>
          </a:prstGeom>
        </p:spPr>
      </p:pic>
      <mc:AlternateContent xmlns:mc="http://schemas.openxmlformats.org/markup-compatibility/2006" xmlns:a14="http://schemas.microsoft.com/office/drawing/2010/main">
        <mc:Choice Requires="a14">
          <p:sp>
            <p:nvSpPr>
              <p:cNvPr id="10" name="Marcador de contenido 1"/>
              <p:cNvSpPr>
                <a:spLocks noGrp="1"/>
              </p:cNvSpPr>
              <p:nvPr>
                <p:ph idx="1"/>
              </p:nvPr>
            </p:nvSpPr>
            <p:spPr>
              <a:xfrm>
                <a:off x="140591" y="3629997"/>
                <a:ext cx="10058400" cy="3056952"/>
              </a:xfrm>
            </p:spPr>
            <p:txBody>
              <a:bodyPr>
                <a:normAutofit/>
              </a:bodyPr>
              <a:lstStyle/>
              <a:p>
                <a:r>
                  <a:rPr lang="es-ES" dirty="0" smtClean="0"/>
                  <a:t>Diagrama de cuerpo libre</a:t>
                </a:r>
              </a:p>
              <a:p>
                <a:r>
                  <a:rPr lang="es-ES" dirty="0" smtClean="0"/>
                  <a:t>Ecuaciones:</a:t>
                </a:r>
              </a:p>
              <a:p>
                <a:r>
                  <a:rPr lang="es-ES" dirty="0" smtClean="0"/>
                  <a:t>Eje X:          </a:t>
                </a:r>
                <a14:m>
                  <m:oMath xmlns:m="http://schemas.openxmlformats.org/officeDocument/2006/math">
                    <m:r>
                      <m:rPr>
                        <m:sty m:val="p"/>
                      </m:rPr>
                      <a:rPr lang="es-ES" b="0" i="0" smtClean="0">
                        <a:latin typeface="Cambria Math" panose="02040503050406030204" pitchFamily="18" charset="0"/>
                      </a:rPr>
                      <m:t>Nsen</m:t>
                    </m:r>
                    <m:r>
                      <m:rPr>
                        <m:sty m:val="p"/>
                      </m:rPr>
                      <a:rPr lang="el-GR" b="0" i="1" smtClean="0">
                        <a:latin typeface="Cambria Math" panose="02040503050406030204" pitchFamily="18" charset="0"/>
                        <a:ea typeface="Cambria Math" panose="02040503050406030204" pitchFamily="18" charset="0"/>
                      </a:rPr>
                      <m:t>θ</m:t>
                    </m:r>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𝑖</m:t>
                        </m:r>
                      </m:e>
                    </m:acc>
                    <m:r>
                      <a:rPr lang="es-ES" b="0" i="1" smtClean="0">
                        <a:latin typeface="Cambria Math" panose="02040503050406030204" pitchFamily="18" charset="0"/>
                      </a:rPr>
                      <m:t>=</m:t>
                    </m:r>
                    <m:r>
                      <a:rPr lang="es-ES" b="0" i="1" smtClean="0">
                        <a:latin typeface="Cambria Math" panose="02040503050406030204" pitchFamily="18" charset="0"/>
                      </a:rPr>
                      <m:t>𝑚</m:t>
                    </m:r>
                    <m:r>
                      <a:rPr lang="es-ES" b="0" i="1" smtClean="0">
                        <a:latin typeface="Cambria Math" panose="02040503050406030204" pitchFamily="18" charset="0"/>
                      </a:rPr>
                      <m:t>∗</m:t>
                    </m:r>
                    <m:r>
                      <a:rPr lang="es-ES" b="0" i="1" smtClean="0">
                        <a:latin typeface="Cambria Math" panose="02040503050406030204" pitchFamily="18" charset="0"/>
                      </a:rPr>
                      <m:t>𝑎</m:t>
                    </m:r>
                    <m:acc>
                      <m:accPr>
                        <m:chr m:val="̂"/>
                        <m:ctrlPr>
                          <a:rPr lang="es-ES" i="1">
                            <a:latin typeface="Cambria Math" panose="02040503050406030204" pitchFamily="18" charset="0"/>
                          </a:rPr>
                        </m:ctrlPr>
                      </m:accPr>
                      <m:e>
                        <m:r>
                          <a:rPr lang="es-ES" b="0" i="1" smtClean="0">
                            <a:latin typeface="Cambria Math" panose="02040503050406030204" pitchFamily="18" charset="0"/>
                          </a:rPr>
                          <m:t>𝑖</m:t>
                        </m:r>
                      </m:e>
                    </m:acc>
                  </m:oMath>
                </a14:m>
                <a:endParaRPr lang="es-ES" dirty="0" smtClean="0"/>
              </a:p>
              <a:p>
                <a:r>
                  <a:rPr lang="es-ES" dirty="0" smtClean="0"/>
                  <a:t>Eje Y :       </a:t>
                </a:r>
                <a14:m>
                  <m:oMath xmlns:m="http://schemas.openxmlformats.org/officeDocument/2006/math">
                    <m:r>
                      <m:rPr>
                        <m:sty m:val="p"/>
                      </m:rPr>
                      <a:rPr lang="es-ES" b="0" i="0" smtClean="0">
                        <a:latin typeface="Cambria Math" panose="02040503050406030204" pitchFamily="18" charset="0"/>
                      </a:rPr>
                      <m:t>Ncos</m:t>
                    </m:r>
                    <m:r>
                      <m:rPr>
                        <m:sty m:val="p"/>
                      </m:rPr>
                      <a:rPr lang="el-GR" b="0" i="1" smtClean="0">
                        <a:latin typeface="Cambria Math" panose="02040503050406030204" pitchFamily="18" charset="0"/>
                        <a:ea typeface="Cambria Math" panose="02040503050406030204" pitchFamily="18" charset="0"/>
                      </a:rPr>
                      <m:t>θ</m:t>
                    </m:r>
                    <m:acc>
                      <m:accPr>
                        <m:chr m:val="̂"/>
                        <m:ctrlPr>
                          <a:rPr lang="es-ES" i="1">
                            <a:latin typeface="Cambria Math" panose="02040503050406030204" pitchFamily="18" charset="0"/>
                          </a:rPr>
                        </m:ctrlPr>
                      </m:accPr>
                      <m:e>
                        <m:r>
                          <a:rPr lang="es-ES" b="0" i="1" smtClean="0">
                            <a:latin typeface="Cambria Math" panose="02040503050406030204" pitchFamily="18" charset="0"/>
                          </a:rPr>
                          <m:t>𝑗</m:t>
                        </m:r>
                      </m:e>
                    </m:acc>
                    <m:r>
                      <a:rPr lang="es-ES" b="0" i="1" smtClean="0">
                        <a:latin typeface="Cambria Math" panose="02040503050406030204" pitchFamily="18" charset="0"/>
                      </a:rPr>
                      <m:t>−</m:t>
                    </m:r>
                    <m:r>
                      <a:rPr lang="es-ES" b="0" i="1" smtClean="0">
                        <a:latin typeface="Cambria Math" panose="02040503050406030204" pitchFamily="18" charset="0"/>
                      </a:rPr>
                      <m:t>𝑚𝑔</m:t>
                    </m:r>
                    <m:acc>
                      <m:accPr>
                        <m:chr m:val="̂"/>
                        <m:ctrlPr>
                          <a:rPr lang="es-ES" i="1">
                            <a:latin typeface="Cambria Math" panose="02040503050406030204" pitchFamily="18" charset="0"/>
                          </a:rPr>
                        </m:ctrlPr>
                      </m:accPr>
                      <m:e>
                        <m:r>
                          <a:rPr lang="es-ES" i="1">
                            <a:latin typeface="Cambria Math" panose="02040503050406030204" pitchFamily="18" charset="0"/>
                          </a:rPr>
                          <m:t>𝑗</m:t>
                        </m:r>
                      </m:e>
                    </m:acc>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r>
                      <a:rPr lang="es-ES" b="0" i="1" smtClean="0">
                        <a:latin typeface="Cambria Math" panose="02040503050406030204" pitchFamily="18" charset="0"/>
                      </a:rPr>
                      <m:t>𝑎</m:t>
                    </m:r>
                    <m:acc>
                      <m:accPr>
                        <m:chr m:val="̂"/>
                        <m:ctrlPr>
                          <a:rPr lang="es-ES" i="1">
                            <a:latin typeface="Cambria Math" panose="02040503050406030204" pitchFamily="18" charset="0"/>
                          </a:rPr>
                        </m:ctrlPr>
                      </m:accPr>
                      <m:e>
                        <m:r>
                          <a:rPr lang="es-ES" i="1">
                            <a:latin typeface="Cambria Math" panose="02040503050406030204" pitchFamily="18" charset="0"/>
                          </a:rPr>
                          <m:t>𝑗</m:t>
                        </m:r>
                      </m:e>
                    </m:acc>
                  </m:oMath>
                </a14:m>
                <a:endParaRPr lang="es-ES" dirty="0" smtClean="0"/>
              </a:p>
              <a:p>
                <a:r>
                  <a:rPr lang="es-ES" dirty="0" smtClean="0"/>
                  <a:t>De donde:</a:t>
                </a:r>
              </a:p>
              <a:p>
                <a:r>
                  <a:rPr lang="es-ES" dirty="0" smtClean="0"/>
                  <a:t> </a:t>
                </a:r>
                <a:r>
                  <a:rPr lang="es-ES" dirty="0"/>
                  <a:t>Eje X:          </a:t>
                </a:r>
                <a14:m>
                  <m:oMath xmlns:m="http://schemas.openxmlformats.org/officeDocument/2006/math">
                    <m:r>
                      <m:rPr>
                        <m:sty m:val="p"/>
                      </m:rPr>
                      <a:rPr lang="es-ES">
                        <a:latin typeface="Cambria Math" panose="02040503050406030204" pitchFamily="18" charset="0"/>
                      </a:rPr>
                      <m:t>Nsen</m:t>
                    </m:r>
                    <m:r>
                      <m:rPr>
                        <m:sty m:val="p"/>
                      </m:rPr>
                      <a:rPr lang="el-GR" i="1">
                        <a:latin typeface="Cambria Math" panose="02040503050406030204" pitchFamily="18" charset="0"/>
                        <a:ea typeface="Cambria Math" panose="02040503050406030204" pitchFamily="18" charset="0"/>
                      </a:rPr>
                      <m:t>θ</m:t>
                    </m:r>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sSub>
                      <m:sSubPr>
                        <m:ctrlPr>
                          <a:rPr lang="es-ES" i="1" smtClean="0">
                            <a:latin typeface="Cambria Math" panose="02040503050406030204" pitchFamily="18" charset="0"/>
                          </a:rPr>
                        </m:ctrlPr>
                      </m:sSubPr>
                      <m:e>
                        <m:r>
                          <a:rPr lang="es-ES" b="0" i="1" smtClean="0">
                            <a:latin typeface="Cambria Math" panose="02040503050406030204" pitchFamily="18" charset="0"/>
                          </a:rPr>
                          <m:t>𝑎</m:t>
                        </m:r>
                      </m:e>
                      <m:sub>
                        <m:r>
                          <a:rPr lang="es-ES" b="0" i="1" smtClean="0">
                            <a:latin typeface="Cambria Math" panose="02040503050406030204" pitchFamily="18" charset="0"/>
                          </a:rPr>
                          <m:t>𝑐</m:t>
                        </m:r>
                      </m:sub>
                    </m:sSub>
                  </m:oMath>
                </a14:m>
                <a:endParaRPr lang="es-ES" dirty="0"/>
              </a:p>
              <a:p>
                <a:r>
                  <a:rPr lang="es-ES" dirty="0"/>
                  <a:t>Eje Y :       </a:t>
                </a:r>
                <a14:m>
                  <m:oMath xmlns:m="http://schemas.openxmlformats.org/officeDocument/2006/math">
                    <m:r>
                      <m:rPr>
                        <m:sty m:val="p"/>
                      </m:rPr>
                      <a:rPr lang="es-ES">
                        <a:latin typeface="Cambria Math" panose="02040503050406030204" pitchFamily="18" charset="0"/>
                      </a:rPr>
                      <m:t>Ncos</m:t>
                    </m:r>
                    <m:r>
                      <m:rPr>
                        <m:sty m:val="p"/>
                      </m:rPr>
                      <a:rPr lang="el-GR" i="1">
                        <a:latin typeface="Cambria Math" panose="02040503050406030204" pitchFamily="18" charset="0"/>
                        <a:ea typeface="Cambria Math" panose="02040503050406030204" pitchFamily="18" charset="0"/>
                      </a:rPr>
                      <m:t>θ</m:t>
                    </m:r>
                    <m:acc>
                      <m:accPr>
                        <m:chr m:val="̂"/>
                        <m:ctrlPr>
                          <a:rPr lang="es-ES" i="1">
                            <a:latin typeface="Cambria Math" panose="02040503050406030204" pitchFamily="18" charset="0"/>
                          </a:rPr>
                        </m:ctrlPr>
                      </m:accPr>
                      <m:e>
                        <m:r>
                          <a:rPr lang="es-ES" i="1">
                            <a:latin typeface="Cambria Math" panose="02040503050406030204" pitchFamily="18" charset="0"/>
                          </a:rPr>
                          <m:t>𝑗</m:t>
                        </m:r>
                      </m:e>
                    </m:acc>
                    <m:r>
                      <a:rPr lang="es-ES" i="1">
                        <a:latin typeface="Cambria Math" panose="02040503050406030204" pitchFamily="18" charset="0"/>
                      </a:rPr>
                      <m:t>−</m:t>
                    </m:r>
                    <m:r>
                      <a:rPr lang="es-ES" i="1">
                        <a:latin typeface="Cambria Math" panose="02040503050406030204" pitchFamily="18" charset="0"/>
                      </a:rPr>
                      <m:t>𝑚𝑔</m:t>
                    </m:r>
                    <m:acc>
                      <m:accPr>
                        <m:chr m:val="̂"/>
                        <m:ctrlPr>
                          <a:rPr lang="es-ES" i="1">
                            <a:latin typeface="Cambria Math" panose="02040503050406030204" pitchFamily="18" charset="0"/>
                          </a:rPr>
                        </m:ctrlPr>
                      </m:accPr>
                      <m:e>
                        <m:r>
                          <a:rPr lang="es-ES" i="1">
                            <a:latin typeface="Cambria Math" panose="02040503050406030204" pitchFamily="18" charset="0"/>
                          </a:rPr>
                          <m:t>𝑗</m:t>
                        </m:r>
                      </m:e>
                    </m:acc>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∗0</m:t>
                    </m:r>
                  </m:oMath>
                </a14:m>
                <a:endParaRPr lang="es-ES" dirty="0" smtClean="0"/>
              </a:p>
            </p:txBody>
          </p:sp>
        </mc:Choice>
        <mc:Fallback xmlns="">
          <p:sp>
            <p:nvSpPr>
              <p:cNvPr id="10" name="Marcador de contenido 1"/>
              <p:cNvSpPr>
                <a:spLocks noGrp="1" noRot="1" noChangeAspect="1" noMove="1" noResize="1" noEditPoints="1" noAdjustHandles="1" noChangeArrowheads="1" noChangeShapeType="1" noTextEdit="1"/>
              </p:cNvSpPr>
              <p:nvPr>
                <p:ph idx="1"/>
              </p:nvPr>
            </p:nvSpPr>
            <p:spPr>
              <a:xfrm>
                <a:off x="140591" y="3629997"/>
                <a:ext cx="10058400" cy="3056952"/>
              </a:xfrm>
              <a:blipFill rotWithShape="0">
                <a:blip r:embed="rId8"/>
                <a:stretch>
                  <a:fillRect l="-242" t="-1992"/>
                </a:stretch>
              </a:blipFill>
            </p:spPr>
            <p:txBody>
              <a:bodyPr/>
              <a:lstStyle/>
              <a:p>
                <a:r>
                  <a:rPr lang="es-CL">
                    <a:noFill/>
                  </a:rPr>
                  <a:t> </a:t>
                </a:r>
              </a:p>
            </p:txBody>
          </p:sp>
        </mc:Fallback>
      </mc:AlternateContent>
    </p:spTree>
    <p:extLst>
      <p:ext uri="{BB962C8B-B14F-4D97-AF65-F5344CB8AC3E}">
        <p14:creationId xmlns:p14="http://schemas.microsoft.com/office/powerpoint/2010/main" val="116738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Marcador de contenido 1"/>
              <p:cNvSpPr>
                <a:spLocks noGrp="1"/>
              </p:cNvSpPr>
              <p:nvPr>
                <p:ph idx="1"/>
              </p:nvPr>
            </p:nvSpPr>
            <p:spPr>
              <a:xfrm>
                <a:off x="174045" y="507655"/>
                <a:ext cx="4308745" cy="5625516"/>
              </a:xfrm>
            </p:spPr>
            <p:txBody>
              <a:bodyPr>
                <a:normAutofit/>
              </a:bodyPr>
              <a:lstStyle/>
              <a:p>
                <a:pPr marL="0" indent="0">
                  <a:buNone/>
                </a:pPr>
                <a:r>
                  <a:rPr lang="es-ES" dirty="0" smtClean="0"/>
                  <a:t>  Eje </a:t>
                </a:r>
                <a:r>
                  <a:rPr lang="es-ES" dirty="0"/>
                  <a:t>X:          </a:t>
                </a:r>
                <a14:m>
                  <m:oMath xmlns:m="http://schemas.openxmlformats.org/officeDocument/2006/math">
                    <m:r>
                      <m:rPr>
                        <m:sty m:val="p"/>
                      </m:rPr>
                      <a:rPr lang="es-ES">
                        <a:latin typeface="Cambria Math" panose="02040503050406030204" pitchFamily="18" charset="0"/>
                      </a:rPr>
                      <m:t>Nsen</m:t>
                    </m:r>
                    <m:r>
                      <m:rPr>
                        <m:sty m:val="p"/>
                      </m:rPr>
                      <a:rPr lang="el-GR" i="1">
                        <a:latin typeface="Cambria Math" panose="02040503050406030204" pitchFamily="18" charset="0"/>
                        <a:ea typeface="Cambria Math" panose="02040503050406030204" pitchFamily="18" charset="0"/>
                      </a:rPr>
                      <m:t>θ</m:t>
                    </m:r>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sSub>
                      <m:sSubPr>
                        <m:ctrlPr>
                          <a:rPr lang="es-ES" i="1" smtClean="0">
                            <a:latin typeface="Cambria Math" panose="02040503050406030204" pitchFamily="18" charset="0"/>
                          </a:rPr>
                        </m:ctrlPr>
                      </m:sSubPr>
                      <m:e>
                        <m:r>
                          <a:rPr lang="es-ES" b="0" i="1" smtClean="0">
                            <a:latin typeface="Cambria Math" panose="02040503050406030204" pitchFamily="18" charset="0"/>
                          </a:rPr>
                          <m:t>𝑎</m:t>
                        </m:r>
                      </m:e>
                      <m:sub>
                        <m:r>
                          <a:rPr lang="es-ES" b="0" i="1" smtClean="0">
                            <a:latin typeface="Cambria Math" panose="02040503050406030204" pitchFamily="18" charset="0"/>
                          </a:rPr>
                          <m:t>𝑐</m:t>
                        </m:r>
                      </m:sub>
                    </m:sSub>
                  </m:oMath>
                </a14:m>
                <a:endParaRPr lang="es-ES" dirty="0"/>
              </a:p>
              <a:p>
                <a:r>
                  <a:rPr lang="es-ES" dirty="0"/>
                  <a:t>Eje Y :       </a:t>
                </a:r>
                <a14:m>
                  <m:oMath xmlns:m="http://schemas.openxmlformats.org/officeDocument/2006/math">
                    <m:r>
                      <m:rPr>
                        <m:sty m:val="p"/>
                      </m:rPr>
                      <a:rPr lang="es-ES">
                        <a:latin typeface="Cambria Math" panose="02040503050406030204" pitchFamily="18" charset="0"/>
                      </a:rPr>
                      <m:t>Ncos</m:t>
                    </m:r>
                    <m:r>
                      <m:rPr>
                        <m:sty m:val="p"/>
                      </m:rPr>
                      <a:rPr lang="el-GR" i="1">
                        <a:latin typeface="Cambria Math" panose="02040503050406030204" pitchFamily="18" charset="0"/>
                        <a:ea typeface="Cambria Math" panose="02040503050406030204" pitchFamily="18" charset="0"/>
                      </a:rPr>
                      <m:t>θ</m:t>
                    </m:r>
                    <m:acc>
                      <m:accPr>
                        <m:chr m:val="̂"/>
                        <m:ctrlPr>
                          <a:rPr lang="es-ES" i="1">
                            <a:latin typeface="Cambria Math" panose="02040503050406030204" pitchFamily="18" charset="0"/>
                          </a:rPr>
                        </m:ctrlPr>
                      </m:accPr>
                      <m:e>
                        <m:r>
                          <a:rPr lang="es-ES" i="1">
                            <a:latin typeface="Cambria Math" panose="02040503050406030204" pitchFamily="18" charset="0"/>
                          </a:rPr>
                          <m:t>𝑗</m:t>
                        </m:r>
                      </m:e>
                    </m:acc>
                    <m:r>
                      <a:rPr lang="es-ES" i="1">
                        <a:latin typeface="Cambria Math" panose="02040503050406030204" pitchFamily="18" charset="0"/>
                      </a:rPr>
                      <m:t>−</m:t>
                    </m:r>
                    <m:r>
                      <a:rPr lang="es-ES" i="1">
                        <a:latin typeface="Cambria Math" panose="02040503050406030204" pitchFamily="18" charset="0"/>
                      </a:rPr>
                      <m:t>𝑚𝑔</m:t>
                    </m:r>
                    <m:acc>
                      <m:accPr>
                        <m:chr m:val="̂"/>
                        <m:ctrlPr>
                          <a:rPr lang="es-ES" i="1">
                            <a:latin typeface="Cambria Math" panose="02040503050406030204" pitchFamily="18" charset="0"/>
                          </a:rPr>
                        </m:ctrlPr>
                      </m:accPr>
                      <m:e>
                        <m:r>
                          <a:rPr lang="es-ES" i="1">
                            <a:latin typeface="Cambria Math" panose="02040503050406030204" pitchFamily="18" charset="0"/>
                          </a:rPr>
                          <m:t>𝑗</m:t>
                        </m:r>
                      </m:e>
                    </m:acc>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∗0</m:t>
                    </m:r>
                  </m:oMath>
                </a14:m>
                <a:endParaRPr lang="es-ES" dirty="0" smtClean="0"/>
              </a:p>
              <a:p>
                <a:endParaRPr lang="es-ES" dirty="0"/>
              </a:p>
              <a:p>
                <a:pPr marL="0" indent="0">
                  <a:buNone/>
                </a:pPr>
                <a:r>
                  <a:rPr lang="es-ES" dirty="0"/>
                  <a:t>Eje X:          </a:t>
                </a:r>
                <a14:m>
                  <m:oMath xmlns:m="http://schemas.openxmlformats.org/officeDocument/2006/math">
                    <m:r>
                      <m:rPr>
                        <m:sty m:val="p"/>
                      </m:rPr>
                      <a:rPr lang="es-ES">
                        <a:latin typeface="Cambria Math" panose="02040503050406030204" pitchFamily="18" charset="0"/>
                      </a:rPr>
                      <m:t>Nsen</m:t>
                    </m:r>
                    <m:r>
                      <m:rPr>
                        <m:sty m:val="p"/>
                      </m:rPr>
                      <a:rPr lang="el-GR" i="1">
                        <a:latin typeface="Cambria Math" panose="02040503050406030204" pitchFamily="18" charset="0"/>
                        <a:ea typeface="Cambria Math" panose="02040503050406030204" pitchFamily="18" charset="0"/>
                      </a:rPr>
                      <m:t>θ</m:t>
                    </m:r>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f>
                      <m:fPr>
                        <m:ctrlPr>
                          <a:rPr lang="es-ES" i="1" smtClean="0">
                            <a:latin typeface="Cambria Math" panose="02040503050406030204" pitchFamily="18" charset="0"/>
                          </a:rPr>
                        </m:ctrlPr>
                      </m:fPr>
                      <m:num>
                        <m:sSup>
                          <m:sSupPr>
                            <m:ctrlPr>
                              <a:rPr lang="es-ES"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num>
                      <m:den>
                        <m:r>
                          <a:rPr lang="es-ES" b="0" i="1" smtClean="0">
                            <a:latin typeface="Cambria Math" panose="02040503050406030204" pitchFamily="18" charset="0"/>
                          </a:rPr>
                          <m:t>𝑅</m:t>
                        </m:r>
                      </m:den>
                    </m:f>
                  </m:oMath>
                </a14:m>
                <a:endParaRPr lang="es-ES" dirty="0"/>
              </a:p>
              <a:p>
                <a:r>
                  <a:rPr lang="es-ES" dirty="0"/>
                  <a:t>Eje Y :       </a:t>
                </a:r>
                <a14:m>
                  <m:oMath xmlns:m="http://schemas.openxmlformats.org/officeDocument/2006/math">
                    <m:r>
                      <m:rPr>
                        <m:sty m:val="p"/>
                      </m:rPr>
                      <a:rPr lang="es-ES">
                        <a:latin typeface="Cambria Math" panose="02040503050406030204" pitchFamily="18" charset="0"/>
                      </a:rPr>
                      <m:t>Ncos</m:t>
                    </m:r>
                    <m:r>
                      <m:rPr>
                        <m:sty m:val="p"/>
                      </m:rPr>
                      <a:rPr lang="el-GR" i="1">
                        <a:latin typeface="Cambria Math" panose="02040503050406030204" pitchFamily="18" charset="0"/>
                        <a:ea typeface="Cambria Math" panose="02040503050406030204" pitchFamily="18" charset="0"/>
                      </a:rPr>
                      <m:t>θ</m:t>
                    </m:r>
                    <m:r>
                      <a:rPr lang="es-ES" i="1">
                        <a:latin typeface="Cambria Math" panose="02040503050406030204" pitchFamily="18" charset="0"/>
                      </a:rPr>
                      <m:t>−</m:t>
                    </m:r>
                    <m:r>
                      <a:rPr lang="es-ES" i="1">
                        <a:latin typeface="Cambria Math" panose="02040503050406030204" pitchFamily="18" charset="0"/>
                      </a:rPr>
                      <m:t>𝑚𝑔</m:t>
                    </m:r>
                    <m:r>
                      <a:rPr lang="es-ES" b="0" i="1" smtClean="0">
                        <a:latin typeface="Cambria Math" panose="02040503050406030204" pitchFamily="18" charset="0"/>
                      </a:rPr>
                      <m:t>=0</m:t>
                    </m:r>
                  </m:oMath>
                </a14:m>
                <a:endParaRPr lang="es-ES" dirty="0" smtClean="0"/>
              </a:p>
              <a:p>
                <a:r>
                  <a:rPr lang="es-ES" dirty="0" smtClean="0"/>
                  <a:t>De donde:        </a:t>
                </a:r>
                <a14:m>
                  <m:oMath xmlns:m="http://schemas.openxmlformats.org/officeDocument/2006/math">
                    <m:r>
                      <m:rPr>
                        <m:sty m:val="p"/>
                      </m:rPr>
                      <a:rPr lang="es-ES">
                        <a:latin typeface="Cambria Math" panose="02040503050406030204" pitchFamily="18" charset="0"/>
                      </a:rPr>
                      <m:t>N</m:t>
                    </m:r>
                    <m:r>
                      <a:rPr lang="es-ES" b="0" i="0"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𝑚𝑔</m:t>
                        </m:r>
                      </m:num>
                      <m:den>
                        <m:r>
                          <m:rPr>
                            <m:sty m:val="p"/>
                          </m:rPr>
                          <a:rPr lang="es-ES">
                            <a:latin typeface="Cambria Math" panose="02040503050406030204" pitchFamily="18" charset="0"/>
                          </a:rPr>
                          <m:t>cos</m:t>
                        </m:r>
                        <m:r>
                          <m:rPr>
                            <m:sty m:val="p"/>
                          </m:rPr>
                          <a:rPr lang="el-GR" i="1">
                            <a:latin typeface="Cambria Math" panose="02040503050406030204" pitchFamily="18" charset="0"/>
                            <a:ea typeface="Cambria Math" panose="02040503050406030204" pitchFamily="18" charset="0"/>
                          </a:rPr>
                          <m:t>θ</m:t>
                        </m:r>
                      </m:den>
                    </m:f>
                  </m:oMath>
                </a14:m>
                <a:endParaRPr lang="es-ES" b="0" dirty="0" smtClean="0"/>
              </a:p>
              <a:p>
                <a:endParaRPr lang="es-ES" b="0" dirty="0" smtClean="0"/>
              </a:p>
              <a:p>
                <a:r>
                  <a:rPr lang="es-ES" dirty="0"/>
                  <a:t>:</a:t>
                </a:r>
                <a14:m>
                  <m:oMath xmlns:m="http://schemas.openxmlformats.org/officeDocument/2006/math">
                    <m:f>
                      <m:fPr>
                        <m:ctrlPr>
                          <a:rPr lang="es-ES" i="1">
                            <a:latin typeface="Cambria Math" panose="02040503050406030204" pitchFamily="18" charset="0"/>
                          </a:rPr>
                        </m:ctrlPr>
                      </m:fPr>
                      <m:num>
                        <m:r>
                          <a:rPr lang="es-ES" i="1">
                            <a:latin typeface="Cambria Math" panose="02040503050406030204" pitchFamily="18" charset="0"/>
                          </a:rPr>
                          <m:t>𝑚𝑔</m:t>
                        </m:r>
                      </m:num>
                      <m:den>
                        <m:r>
                          <m:rPr>
                            <m:sty m:val="p"/>
                          </m:rPr>
                          <a:rPr lang="es-ES">
                            <a:latin typeface="Cambria Math" panose="02040503050406030204" pitchFamily="18" charset="0"/>
                          </a:rPr>
                          <m:t>cos</m:t>
                        </m:r>
                        <m:r>
                          <m:rPr>
                            <m:sty m:val="p"/>
                          </m:rPr>
                          <a:rPr lang="el-GR" i="1">
                            <a:latin typeface="Cambria Math" panose="02040503050406030204" pitchFamily="18" charset="0"/>
                            <a:ea typeface="Cambria Math" panose="02040503050406030204" pitchFamily="18" charset="0"/>
                          </a:rPr>
                          <m:t>θ</m:t>
                        </m:r>
                      </m:den>
                    </m:f>
                    <m:r>
                      <m:rPr>
                        <m:sty m:val="p"/>
                      </m:rPr>
                      <a:rPr lang="es-ES">
                        <a:latin typeface="Cambria Math" panose="02040503050406030204" pitchFamily="18" charset="0"/>
                      </a:rPr>
                      <m:t>sen</m:t>
                    </m:r>
                    <m:r>
                      <m:rPr>
                        <m:sty m:val="p"/>
                      </m:rPr>
                      <a:rPr lang="el-GR" i="1">
                        <a:latin typeface="Cambria Math" panose="02040503050406030204" pitchFamily="18" charset="0"/>
                        <a:ea typeface="Cambria Math" panose="02040503050406030204" pitchFamily="18" charset="0"/>
                      </a:rPr>
                      <m:t>θ</m:t>
                    </m:r>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num>
                      <m:den>
                        <m:r>
                          <a:rPr lang="es-ES" i="1">
                            <a:latin typeface="Cambria Math" panose="02040503050406030204" pitchFamily="18" charset="0"/>
                          </a:rPr>
                          <m:t>𝑅</m:t>
                        </m:r>
                      </m:den>
                    </m:f>
                  </m:oMath>
                </a14:m>
                <a:endParaRPr lang="es-ES" dirty="0" smtClean="0"/>
              </a:p>
              <a:p>
                <a:endParaRPr lang="es-ES" dirty="0" smtClean="0"/>
              </a:p>
              <a:p>
                <a14:m>
                  <m:oMath xmlns:m="http://schemas.openxmlformats.org/officeDocument/2006/math">
                    <m:r>
                      <m:rPr>
                        <m:sty m:val="p"/>
                      </m:rPr>
                      <a:rPr lang="es-ES" b="0" i="0" smtClean="0">
                        <a:latin typeface="Cambria Math" panose="02040503050406030204" pitchFamily="18" charset="0"/>
                      </a:rPr>
                      <m:t>mg</m:t>
                    </m:r>
                    <m:r>
                      <a:rPr lang="es-ES" b="0" i="0" smtClean="0">
                        <a:latin typeface="Cambria Math" panose="02040503050406030204" pitchFamily="18" charset="0"/>
                      </a:rPr>
                      <m:t>∗</m:t>
                    </m:r>
                    <m:r>
                      <m:rPr>
                        <m:sty m:val="p"/>
                      </m:rPr>
                      <a:rPr lang="es-ES" b="0" i="0" smtClean="0">
                        <a:latin typeface="Cambria Math" panose="02040503050406030204" pitchFamily="18" charset="0"/>
                      </a:rPr>
                      <m:t>tang</m:t>
                    </m:r>
                    <m:r>
                      <m:rPr>
                        <m:sty m:val="p"/>
                      </m:rPr>
                      <a:rPr lang="el-GR" i="1">
                        <a:latin typeface="Cambria Math" panose="02040503050406030204" pitchFamily="18" charset="0"/>
                        <a:ea typeface="Cambria Math" panose="02040503050406030204" pitchFamily="18" charset="0"/>
                      </a:rPr>
                      <m:t>θ</m:t>
                    </m:r>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num>
                      <m:den>
                        <m:r>
                          <a:rPr lang="es-ES" i="1">
                            <a:latin typeface="Cambria Math" panose="02040503050406030204" pitchFamily="18" charset="0"/>
                          </a:rPr>
                          <m:t>𝑅</m:t>
                        </m:r>
                      </m:den>
                    </m:f>
                  </m:oMath>
                </a14:m>
                <a:endParaRPr lang="es-ES" dirty="0" smtClean="0"/>
              </a:p>
              <a:p>
                <a14:m>
                  <m:oMath xmlns:m="http://schemas.openxmlformats.org/officeDocument/2006/math">
                    <m:r>
                      <m:rPr>
                        <m:sty m:val="p"/>
                      </m:rPr>
                      <a:rPr lang="es-ES">
                        <a:latin typeface="Cambria Math" panose="02040503050406030204" pitchFamily="18" charset="0"/>
                      </a:rPr>
                      <m:t>g</m:t>
                    </m:r>
                    <m:r>
                      <a:rPr lang="es-ES">
                        <a:latin typeface="Cambria Math" panose="02040503050406030204" pitchFamily="18" charset="0"/>
                      </a:rPr>
                      <m:t>∗</m:t>
                    </m:r>
                    <m:r>
                      <m:rPr>
                        <m:sty m:val="p"/>
                      </m:rPr>
                      <a:rPr lang="es-ES">
                        <a:latin typeface="Cambria Math" panose="02040503050406030204" pitchFamily="18" charset="0"/>
                      </a:rPr>
                      <m:t>tan</m:t>
                    </m:r>
                    <m:r>
                      <a:rPr lang="es-ES" b="0" i="1" smtClean="0">
                        <a:latin typeface="Cambria Math" panose="02040503050406030204" pitchFamily="18" charset="0"/>
                      </a:rPr>
                      <m:t>𝑔</m:t>
                    </m:r>
                    <m:r>
                      <m:rPr>
                        <m:sty m:val="p"/>
                      </m:rPr>
                      <a:rPr lang="el-GR" i="1">
                        <a:latin typeface="Cambria Math" panose="02040503050406030204" pitchFamily="18" charset="0"/>
                        <a:ea typeface="Cambria Math" panose="02040503050406030204" pitchFamily="18" charset="0"/>
                      </a:rPr>
                      <m:t>θ</m:t>
                    </m:r>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num>
                      <m:den>
                        <m:r>
                          <a:rPr lang="es-ES" i="1">
                            <a:latin typeface="Cambria Math" panose="02040503050406030204" pitchFamily="18" charset="0"/>
                          </a:rPr>
                          <m:t>𝑅</m:t>
                        </m:r>
                      </m:den>
                    </m:f>
                  </m:oMath>
                </a14:m>
                <a:endParaRPr lang="es-ES" dirty="0" smtClean="0"/>
              </a:p>
            </p:txBody>
          </p:sp>
        </mc:Choice>
        <mc:Fallback xmlns="">
          <p:sp>
            <p:nvSpPr>
              <p:cNvPr id="4" name="Marcador de contenido 1"/>
              <p:cNvSpPr>
                <a:spLocks noGrp="1" noRot="1" noChangeAspect="1" noMove="1" noResize="1" noEditPoints="1" noAdjustHandles="1" noChangeArrowheads="1" noChangeShapeType="1" noTextEdit="1"/>
              </p:cNvSpPr>
              <p:nvPr>
                <p:ph idx="1"/>
              </p:nvPr>
            </p:nvSpPr>
            <p:spPr>
              <a:xfrm>
                <a:off x="174045" y="507655"/>
                <a:ext cx="4308745" cy="5625516"/>
              </a:xfrm>
              <a:blipFill rotWithShape="0">
                <a:blip r:embed="rId3"/>
                <a:stretch>
                  <a:fillRect l="-1558" t="-108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Marcador de contenido 1"/>
              <p:cNvSpPr txBox="1">
                <a:spLocks/>
              </p:cNvSpPr>
              <p:nvPr/>
            </p:nvSpPr>
            <p:spPr>
              <a:xfrm>
                <a:off x="5712484" y="414728"/>
                <a:ext cx="4308745" cy="562551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ES" dirty="0" smtClean="0"/>
                  <a:t>  </a:t>
                </a:r>
              </a:p>
              <a:p>
                <a14:m>
                  <m:oMath xmlns:m="http://schemas.openxmlformats.org/officeDocument/2006/math">
                    <m:r>
                      <m:rPr>
                        <m:sty m:val="p"/>
                      </m:rPr>
                      <a:rPr lang="es-ES">
                        <a:latin typeface="Cambria Math" panose="02040503050406030204" pitchFamily="18" charset="0"/>
                      </a:rPr>
                      <m:t>g</m:t>
                    </m:r>
                    <m:r>
                      <a:rPr lang="es-ES">
                        <a:latin typeface="Cambria Math" panose="02040503050406030204" pitchFamily="18" charset="0"/>
                      </a:rPr>
                      <m:t>∗</m:t>
                    </m:r>
                    <m:r>
                      <m:rPr>
                        <m:sty m:val="p"/>
                      </m:rPr>
                      <a:rPr lang="es-ES">
                        <a:latin typeface="Cambria Math" panose="02040503050406030204" pitchFamily="18" charset="0"/>
                      </a:rPr>
                      <m:t>tan</m:t>
                    </m:r>
                    <m:r>
                      <m:rPr>
                        <m:sty m:val="p"/>
                      </m:rPr>
                      <a:rPr lang="el-GR" i="1">
                        <a:latin typeface="Cambria Math" panose="02040503050406030204" pitchFamily="18" charset="0"/>
                        <a:ea typeface="Cambria Math" panose="02040503050406030204" pitchFamily="18" charset="0"/>
                      </a:rPr>
                      <m:t>θ</m:t>
                    </m:r>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num>
                      <m:den>
                        <m:r>
                          <a:rPr lang="es-ES" i="1">
                            <a:latin typeface="Cambria Math" panose="02040503050406030204" pitchFamily="18" charset="0"/>
                          </a:rPr>
                          <m:t>𝑅</m:t>
                        </m:r>
                      </m:den>
                    </m:f>
                  </m:oMath>
                </a14:m>
                <a:endParaRPr lang="es-ES" dirty="0" smtClean="0"/>
              </a:p>
              <a:p>
                <a:endParaRPr lang="es-ES" dirty="0"/>
              </a:p>
              <a:p>
                <a14:m>
                  <m:oMath xmlns:m="http://schemas.openxmlformats.org/officeDocument/2006/math">
                    <m:sSup>
                      <m:sSupPr>
                        <m:ctrlPr>
                          <a:rPr lang="es-ES"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r>
                      <a:rPr lang="es-ES" b="0" i="1" smtClean="0">
                        <a:latin typeface="Cambria Math" panose="02040503050406030204" pitchFamily="18" charset="0"/>
                      </a:rPr>
                      <m:t>=</m:t>
                    </m:r>
                    <m:r>
                      <a:rPr lang="es-ES" b="0" i="1" smtClean="0">
                        <a:latin typeface="Cambria Math" panose="02040503050406030204" pitchFamily="18" charset="0"/>
                      </a:rPr>
                      <m:t>𝑅𝑔𝑡𝑎𝑛</m:t>
                    </m:r>
                  </m:oMath>
                </a14:m>
                <a:r>
                  <a:rPr lang="el-GR" dirty="0">
                    <a:ea typeface="Cambria Math" panose="02040503050406030204" pitchFamily="18" charset="0"/>
                  </a:rPr>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θ</m:t>
                    </m:r>
                  </m:oMath>
                </a14:m>
                <a:endParaRPr lang="es-ES" dirty="0" smtClean="0"/>
              </a:p>
              <a:p>
                <a14:m>
                  <m:oMath xmlns:m="http://schemas.openxmlformats.org/officeDocument/2006/math">
                    <m:r>
                      <a:rPr lang="es-ES" b="0" i="1" smtClean="0">
                        <a:latin typeface="Cambria Math" panose="02040503050406030204" pitchFamily="18" charset="0"/>
                      </a:rPr>
                      <m:t>𝑣</m:t>
                    </m:r>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r>
                          <a:rPr lang="es-ES" i="1">
                            <a:latin typeface="Cambria Math" panose="02040503050406030204" pitchFamily="18" charset="0"/>
                          </a:rPr>
                          <m:t>𝑅𝑔𝑡𝑎𝑛</m:t>
                        </m:r>
                        <m:r>
                          <m:rPr>
                            <m:nor/>
                          </m:rPr>
                          <a:rPr lang="el-GR" dirty="0">
                            <a:ea typeface="Cambria Math" panose="02040503050406030204" pitchFamily="18" charset="0"/>
                          </a:rPr>
                          <m:t> </m:t>
                        </m:r>
                        <m:r>
                          <m:rPr>
                            <m:sty m:val="p"/>
                          </m:rPr>
                          <a:rPr lang="el-GR" i="1">
                            <a:latin typeface="Cambria Math" panose="02040503050406030204" pitchFamily="18" charset="0"/>
                            <a:ea typeface="Cambria Math" panose="02040503050406030204" pitchFamily="18" charset="0"/>
                          </a:rPr>
                          <m:t>θ</m:t>
                        </m:r>
                      </m:e>
                    </m:rad>
                  </m:oMath>
                </a14:m>
                <a:endParaRPr lang="es-ES" dirty="0" smtClean="0"/>
              </a:p>
              <a:p>
                <a:endParaRPr lang="es-ES" dirty="0"/>
              </a:p>
              <a:p>
                <a:r>
                  <a:rPr lang="es-ES" dirty="0" smtClean="0"/>
                  <a:t>Esta ultima expresión corresponde a la rapidez máxima con que se puede tomar una curva peraltada sin roce.</a:t>
                </a:r>
              </a:p>
              <a:p>
                <a:endParaRPr lang="es-ES" dirty="0" smtClean="0"/>
              </a:p>
              <a:p>
                <a:endParaRPr lang="es-ES" dirty="0" smtClean="0"/>
              </a:p>
            </p:txBody>
          </p:sp>
        </mc:Choice>
        <mc:Fallback xmlns="">
          <p:sp>
            <p:nvSpPr>
              <p:cNvPr id="5" name="Marcador de contenido 1"/>
              <p:cNvSpPr txBox="1">
                <a:spLocks noRot="1" noChangeAspect="1" noMove="1" noResize="1" noEditPoints="1" noAdjustHandles="1" noChangeArrowheads="1" noChangeShapeType="1" noTextEdit="1"/>
              </p:cNvSpPr>
              <p:nvPr/>
            </p:nvSpPr>
            <p:spPr>
              <a:xfrm>
                <a:off x="5712484" y="414728"/>
                <a:ext cx="4308745" cy="5625516"/>
              </a:xfrm>
              <a:prstGeom prst="rect">
                <a:avLst/>
              </a:prstGeom>
              <a:blipFill rotWithShape="0">
                <a:blip r:embed="rId4"/>
                <a:stretch>
                  <a:fillRect l="-566" r="-2122"/>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6467283" y="4742844"/>
                <a:ext cx="3144322" cy="7632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3600" i="1" smtClean="0">
                          <a:solidFill>
                            <a:srgbClr val="FF0000"/>
                          </a:solidFill>
                          <a:latin typeface="Cambria Math" panose="02040503050406030204" pitchFamily="18" charset="0"/>
                        </a:rPr>
                        <m:t>𝑣</m:t>
                      </m:r>
                      <m:r>
                        <a:rPr lang="es-ES" sz="3600" i="1" smtClean="0">
                          <a:solidFill>
                            <a:srgbClr val="FF0000"/>
                          </a:solidFill>
                          <a:latin typeface="Cambria Math" panose="02040503050406030204" pitchFamily="18" charset="0"/>
                        </a:rPr>
                        <m:t>=</m:t>
                      </m:r>
                      <m:rad>
                        <m:radPr>
                          <m:degHide m:val="on"/>
                          <m:ctrlPr>
                            <a:rPr lang="es-ES" sz="3600" i="1">
                              <a:solidFill>
                                <a:srgbClr val="FF0000"/>
                              </a:solidFill>
                              <a:latin typeface="Cambria Math" panose="02040503050406030204" pitchFamily="18" charset="0"/>
                            </a:rPr>
                          </m:ctrlPr>
                        </m:radPr>
                        <m:deg/>
                        <m:e>
                          <m:r>
                            <a:rPr lang="es-ES" sz="3600" i="1">
                              <a:solidFill>
                                <a:srgbClr val="FF0000"/>
                              </a:solidFill>
                              <a:latin typeface="Cambria Math" panose="02040503050406030204" pitchFamily="18" charset="0"/>
                            </a:rPr>
                            <m:t>𝑅𝑔𝑡𝑎𝑛</m:t>
                          </m:r>
                          <m:r>
                            <m:rPr>
                              <m:nor/>
                            </m:rPr>
                            <a:rPr lang="el-GR" sz="3600" dirty="0">
                              <a:solidFill>
                                <a:srgbClr val="FF0000"/>
                              </a:solidFill>
                              <a:ea typeface="Cambria Math" panose="02040503050406030204" pitchFamily="18" charset="0"/>
                            </a:rPr>
                            <m:t> </m:t>
                          </m:r>
                          <m:r>
                            <m:rPr>
                              <m:sty m:val="p"/>
                            </m:rPr>
                            <a:rPr lang="el-GR" sz="3600" i="1">
                              <a:solidFill>
                                <a:srgbClr val="FF0000"/>
                              </a:solidFill>
                              <a:latin typeface="Cambria Math" panose="02040503050406030204" pitchFamily="18" charset="0"/>
                              <a:ea typeface="Cambria Math" panose="02040503050406030204" pitchFamily="18" charset="0"/>
                            </a:rPr>
                            <m:t>θ</m:t>
                          </m:r>
                        </m:e>
                      </m:rad>
                    </m:oMath>
                  </m:oMathPara>
                </a14:m>
                <a:endParaRPr lang="es-CL" sz="3600" dirty="0"/>
              </a:p>
            </p:txBody>
          </p:sp>
        </mc:Choice>
        <mc:Fallback xmlns="">
          <p:sp>
            <p:nvSpPr>
              <p:cNvPr id="6" name="Rectángulo 5"/>
              <p:cNvSpPr>
                <a:spLocks noRot="1" noChangeAspect="1" noMove="1" noResize="1" noEditPoints="1" noAdjustHandles="1" noChangeArrowheads="1" noChangeShapeType="1" noTextEdit="1"/>
              </p:cNvSpPr>
              <p:nvPr/>
            </p:nvSpPr>
            <p:spPr>
              <a:xfrm>
                <a:off x="6467283" y="4742844"/>
                <a:ext cx="3144322" cy="763222"/>
              </a:xfrm>
              <a:prstGeom prst="rect">
                <a:avLst/>
              </a:prstGeom>
              <a:blipFill rotWithShape="0">
                <a:blip r:embed="rId5"/>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796786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9623" y="194700"/>
            <a:ext cx="10058400" cy="864666"/>
          </a:xfrm>
        </p:spPr>
        <p:txBody>
          <a:bodyPr/>
          <a:lstStyle/>
          <a:p>
            <a:r>
              <a:rPr lang="es-ES" dirty="0" smtClean="0"/>
              <a:t>Peralte con roce.</a:t>
            </a:r>
            <a:endParaRPr lang="es-CL" dirty="0"/>
          </a:p>
        </p:txBody>
      </p:sp>
      <p:pic>
        <p:nvPicPr>
          <p:cNvPr id="12292" name="Picture 4" descr="Resultado de imagen para peralte con ro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624" y="1059367"/>
            <a:ext cx="6680250" cy="442703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7640444" y="1531550"/>
            <a:ext cx="4114800" cy="2657475"/>
          </a:xfrm>
          <a:prstGeom prst="rect">
            <a:avLst/>
          </a:prstGeom>
        </p:spPr>
      </p:pic>
    </p:spTree>
    <p:extLst>
      <p:ext uri="{BB962C8B-B14F-4D97-AF65-F5344CB8AC3E}">
        <p14:creationId xmlns:p14="http://schemas.microsoft.com/office/powerpoint/2010/main" val="1196120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Marcador de contenido 1"/>
              <p:cNvSpPr>
                <a:spLocks noGrp="1"/>
              </p:cNvSpPr>
              <p:nvPr>
                <p:ph idx="1"/>
              </p:nvPr>
            </p:nvSpPr>
            <p:spPr>
              <a:xfrm>
                <a:off x="252104" y="349521"/>
                <a:ext cx="5702647" cy="2365970"/>
              </a:xfrm>
            </p:spPr>
            <p:txBody>
              <a:bodyPr>
                <a:normAutofit/>
              </a:bodyPr>
              <a:lstStyle/>
              <a:p>
                <a:r>
                  <a:rPr lang="es-ES" dirty="0" smtClean="0"/>
                  <a:t>Diagrama de cuerpo libre</a:t>
                </a:r>
              </a:p>
              <a:p>
                <a:r>
                  <a:rPr lang="es-ES" dirty="0" smtClean="0"/>
                  <a:t>Ecuaciones: se debe cumplir; </a:t>
                </a:r>
              </a:p>
              <a:p>
                <a14:m>
                  <m:oMath xmlns:m="http://schemas.openxmlformats.org/officeDocument/2006/math">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𝑁</m:t>
                        </m:r>
                      </m:e>
                    </m:acc>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𝑃</m:t>
                        </m:r>
                      </m:e>
                    </m:acc>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𝑓</m:t>
                            </m:r>
                          </m:e>
                          <m:sub>
                            <m:r>
                              <a:rPr lang="es-ES" b="0" i="1" smtClean="0">
                                <a:latin typeface="Cambria Math" panose="02040503050406030204" pitchFamily="18" charset="0"/>
                              </a:rPr>
                              <m:t>𝑟</m:t>
                            </m:r>
                          </m:sub>
                        </m:sSub>
                      </m:e>
                    </m:acc>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𝐹</m:t>
                            </m:r>
                          </m:e>
                          <m:sub>
                            <m:r>
                              <a:rPr lang="es-ES" b="0" i="1" smtClean="0">
                                <a:latin typeface="Cambria Math" panose="02040503050406030204" pitchFamily="18" charset="0"/>
                              </a:rPr>
                              <m:t>𝑐</m:t>
                            </m:r>
                          </m:sub>
                        </m:sSub>
                      </m:e>
                    </m:acc>
                  </m:oMath>
                </a14:m>
                <a:endParaRPr lang="es-ES" dirty="0" smtClean="0"/>
              </a:p>
              <a:p>
                <a:r>
                  <a:rPr lang="es-ES" dirty="0" smtClean="0"/>
                  <a:t>Es decir , la suma de las fuerzas debe ser equivalente a la fuerza centrípeta.</a:t>
                </a:r>
              </a:p>
              <a:p>
                <a:endParaRPr lang="es-ES" dirty="0"/>
              </a:p>
              <a:p>
                <a:endParaRPr lang="es-ES" dirty="0" smtClean="0"/>
              </a:p>
              <a:p>
                <a:endParaRPr lang="es-ES" dirty="0" smtClean="0"/>
              </a:p>
            </p:txBody>
          </p:sp>
        </mc:Choice>
        <mc:Fallback xmlns="">
          <p:sp>
            <p:nvSpPr>
              <p:cNvPr id="7" name="Marcador de contenido 1"/>
              <p:cNvSpPr>
                <a:spLocks noGrp="1" noRot="1" noChangeAspect="1" noMove="1" noResize="1" noEditPoints="1" noAdjustHandles="1" noChangeArrowheads="1" noChangeShapeType="1" noTextEdit="1"/>
              </p:cNvSpPr>
              <p:nvPr>
                <p:ph idx="1"/>
              </p:nvPr>
            </p:nvSpPr>
            <p:spPr>
              <a:xfrm>
                <a:off x="252104" y="349521"/>
                <a:ext cx="5702647" cy="2365970"/>
              </a:xfrm>
              <a:blipFill rotWithShape="0">
                <a:blip r:embed="rId2"/>
                <a:stretch>
                  <a:fillRect l="-427" t="-257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Marcador de contenido 1"/>
              <p:cNvSpPr txBox="1">
                <a:spLocks/>
              </p:cNvSpPr>
              <p:nvPr/>
            </p:nvSpPr>
            <p:spPr>
              <a:xfrm>
                <a:off x="252103" y="2715491"/>
                <a:ext cx="5702647" cy="379558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s-ES" dirty="0" smtClean="0"/>
                  <a:t>En el diagrama , la fuerza de roce y la normal son perpendiculares entre si.</a:t>
                </a:r>
              </a:p>
              <a:p>
                <a14:m>
                  <m:oMath xmlns:m="http://schemas.openxmlformats.org/officeDocument/2006/math">
                    <m:acc>
                      <m:accPr>
                        <m:chr m:val="⃗"/>
                        <m:ctrlPr>
                          <a:rPr lang="es-ES" i="1">
                            <a:latin typeface="Cambria Math" panose="02040503050406030204" pitchFamily="18" charset="0"/>
                          </a:rPr>
                        </m:ctrlPr>
                      </m:accPr>
                      <m:e>
                        <m:r>
                          <a:rPr lang="es-ES" i="1">
                            <a:latin typeface="Cambria Math" panose="02040503050406030204" pitchFamily="18" charset="0"/>
                          </a:rPr>
                          <m:t>𝑁</m:t>
                        </m:r>
                      </m:e>
                    </m:acc>
                    <m:r>
                      <a:rPr lang="es-ES" i="1">
                        <a:latin typeface="Cambria Math" panose="02040503050406030204" pitchFamily="18" charset="0"/>
                      </a:rPr>
                      <m:t>+</m:t>
                    </m:r>
                    <m:acc>
                      <m:accPr>
                        <m:chr m:val="⃗"/>
                        <m:ctrlPr>
                          <a:rPr lang="es-ES" i="1">
                            <a:latin typeface="Cambria Math" panose="02040503050406030204" pitchFamily="18" charset="0"/>
                          </a:rPr>
                        </m:ctrlPr>
                      </m:accPr>
                      <m:e>
                        <m:sSub>
                          <m:sSubPr>
                            <m:ctrlPr>
                              <a:rPr lang="es-E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𝑟</m:t>
                            </m:r>
                          </m:sub>
                        </m:sSub>
                      </m:e>
                    </m:acc>
                    <m:r>
                      <a:rPr lang="es-ES" i="1">
                        <a:latin typeface="Cambria Math" panose="02040503050406030204" pitchFamily="18" charset="0"/>
                      </a:rPr>
                      <m:t>=</m:t>
                    </m:r>
                    <m:acc>
                      <m:accPr>
                        <m:chr m:val="⃗"/>
                        <m:ctrlPr>
                          <a:rPr lang="es-ES" i="1">
                            <a:latin typeface="Cambria Math" panose="02040503050406030204" pitchFamily="18" charset="0"/>
                          </a:rPr>
                        </m:ctrlPr>
                      </m:accPr>
                      <m:e>
                        <m:sSub>
                          <m:sSubPr>
                            <m:ctrlPr>
                              <a:rPr lang="es-ES" i="1">
                                <a:latin typeface="Cambria Math" panose="02040503050406030204" pitchFamily="18" charset="0"/>
                              </a:rPr>
                            </m:ctrlPr>
                          </m:sSubPr>
                          <m:e>
                            <m:r>
                              <a:rPr lang="es-ES" i="1">
                                <a:latin typeface="Cambria Math" panose="02040503050406030204" pitchFamily="18" charset="0"/>
                              </a:rPr>
                              <m:t>𝐹</m:t>
                            </m:r>
                          </m:e>
                          <m:sub>
                            <m:r>
                              <a:rPr lang="es-ES" b="0" i="1" smtClean="0">
                                <a:latin typeface="Cambria Math" panose="02040503050406030204" pitchFamily="18" charset="0"/>
                              </a:rPr>
                              <m:t>𝑟</m:t>
                            </m:r>
                          </m:sub>
                        </m:sSub>
                      </m:e>
                    </m:acc>
                  </m:oMath>
                </a14:m>
                <a:endParaRPr lang="es-ES" dirty="0" smtClean="0"/>
              </a:p>
              <a:p>
                <a:r>
                  <a:rPr lang="es-ES" dirty="0" smtClean="0"/>
                  <a:t>La resultante ente ambas se representa en el grafico </a:t>
                </a:r>
              </a:p>
              <a:p>
                <a:r>
                  <a:rPr lang="es-ES" dirty="0" smtClean="0"/>
                  <a:t>De aquí se obtiene que :</a:t>
                </a:r>
              </a:p>
              <a:p>
                <a14:m>
                  <m:oMath xmlns:m="http://schemas.openxmlformats.org/officeDocument/2006/math">
                    <m:r>
                      <a:rPr lang="es-ES" b="0" i="1" smtClean="0">
                        <a:latin typeface="Cambria Math" panose="02040503050406030204" pitchFamily="18" charset="0"/>
                      </a:rPr>
                      <m:t>𝑡𝑎𝑔</m:t>
                    </m:r>
                    <m:r>
                      <a:rPr lang="es-ES" b="0" i="1" smtClean="0">
                        <a:latin typeface="Cambria Math" panose="02040503050406030204" pitchFamily="18" charset="0"/>
                        <a:ea typeface="Cambria Math" panose="02040503050406030204" pitchFamily="18" charset="0"/>
                      </a:rPr>
                      <m:t>𝛽</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𝑓</m:t>
                            </m:r>
                          </m:e>
                          <m:sub>
                            <m:r>
                              <a:rPr lang="es-ES" b="0" i="1" smtClean="0">
                                <a:latin typeface="Cambria Math" panose="02040503050406030204" pitchFamily="18" charset="0"/>
                                <a:ea typeface="Cambria Math" panose="02040503050406030204" pitchFamily="18" charset="0"/>
                              </a:rPr>
                              <m:t>𝑟</m:t>
                            </m:r>
                          </m:sub>
                        </m:sSub>
                      </m:num>
                      <m:den>
                        <m:r>
                          <a:rPr lang="es-ES" b="0" i="1" smtClean="0">
                            <a:latin typeface="Cambria Math" panose="02040503050406030204" pitchFamily="18" charset="0"/>
                            <a:ea typeface="Cambria Math" panose="02040503050406030204" pitchFamily="18" charset="0"/>
                          </a:rPr>
                          <m:t>𝑁</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𝑡𝑎𝑔</m:t>
                    </m:r>
                    <m:r>
                      <a:rPr lang="es-ES" b="0" i="1" smtClean="0">
                        <a:latin typeface="Cambria Math" panose="02040503050406030204" pitchFamily="18" charset="0"/>
                        <a:ea typeface="Cambria Math" panose="02040503050406030204" pitchFamily="18" charset="0"/>
                      </a:rPr>
                      <m:t>𝛽</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𝑁</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𝜇</m:t>
                        </m:r>
                      </m:num>
                      <m:den>
                        <m:r>
                          <a:rPr lang="es-ES" b="0" i="1" smtClean="0">
                            <a:latin typeface="Cambria Math" panose="02040503050406030204" pitchFamily="18" charset="0"/>
                            <a:ea typeface="Cambria Math" panose="02040503050406030204" pitchFamily="18" charset="0"/>
                          </a:rPr>
                          <m:t>𝑁</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𝜇</m:t>
                    </m:r>
                  </m:oMath>
                </a14:m>
                <a:endParaRPr lang="es-ES" dirty="0" smtClean="0"/>
              </a:p>
              <a:p>
                <a14:m>
                  <m:oMath xmlns:m="http://schemas.openxmlformats.org/officeDocument/2006/math">
                    <m:r>
                      <a:rPr lang="es-ES" i="1">
                        <a:latin typeface="Cambria Math" panose="02040503050406030204" pitchFamily="18" charset="0"/>
                      </a:rPr>
                      <m:t>𝑡𝑎𝑔</m:t>
                    </m:r>
                    <m:r>
                      <a:rPr lang="es-ES" i="1">
                        <a:latin typeface="Cambria Math" panose="02040503050406030204" pitchFamily="18" charset="0"/>
                        <a:ea typeface="Cambria Math" panose="02040503050406030204" pitchFamily="18" charset="0"/>
                      </a:rPr>
                      <m:t>𝛽</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𝜇</m:t>
                    </m:r>
                  </m:oMath>
                </a14:m>
                <a:endParaRPr lang="es-ES" dirty="0"/>
              </a:p>
              <a:p>
                <a:endParaRPr lang="es-ES" dirty="0"/>
              </a:p>
              <a:p>
                <a:endParaRPr lang="es-ES" dirty="0" smtClean="0"/>
              </a:p>
              <a:p>
                <a:endParaRPr lang="es-ES" dirty="0" smtClean="0"/>
              </a:p>
            </p:txBody>
          </p:sp>
        </mc:Choice>
        <mc:Fallback xmlns="">
          <p:sp>
            <p:nvSpPr>
              <p:cNvPr id="6" name="Marcador de contenido 1"/>
              <p:cNvSpPr txBox="1">
                <a:spLocks noRot="1" noChangeAspect="1" noMove="1" noResize="1" noEditPoints="1" noAdjustHandles="1" noChangeArrowheads="1" noChangeShapeType="1" noTextEdit="1"/>
              </p:cNvSpPr>
              <p:nvPr/>
            </p:nvSpPr>
            <p:spPr>
              <a:xfrm>
                <a:off x="252103" y="2715491"/>
                <a:ext cx="5702647" cy="3795586"/>
              </a:xfrm>
              <a:prstGeom prst="rect">
                <a:avLst/>
              </a:prstGeom>
              <a:blipFill rotWithShape="0">
                <a:blip r:embed="rId3"/>
                <a:stretch>
                  <a:fillRect l="-427" t="-1605" r="-962"/>
                </a:stretch>
              </a:blipFill>
            </p:spPr>
            <p:txBody>
              <a:bodyPr/>
              <a:lstStyle/>
              <a:p>
                <a:r>
                  <a:rPr lang="es-CL">
                    <a:noFill/>
                  </a:rPr>
                  <a:t> </a:t>
                </a:r>
              </a:p>
            </p:txBody>
          </p:sp>
        </mc:Fallback>
      </mc:AlternateContent>
      <p:pic>
        <p:nvPicPr>
          <p:cNvPr id="9" name="Imagen 8"/>
          <p:cNvPicPr>
            <a:picLocks noChangeAspect="1"/>
          </p:cNvPicPr>
          <p:nvPr/>
        </p:nvPicPr>
        <p:blipFill>
          <a:blip r:embed="rId4"/>
          <a:stretch>
            <a:fillRect/>
          </a:stretch>
        </p:blipFill>
        <p:spPr>
          <a:xfrm>
            <a:off x="7412614" y="3012064"/>
            <a:ext cx="3933825" cy="2524125"/>
          </a:xfrm>
          <a:prstGeom prst="rect">
            <a:avLst/>
          </a:prstGeom>
        </p:spPr>
      </p:pic>
      <p:pic>
        <p:nvPicPr>
          <p:cNvPr id="10" name="Imagen 9"/>
          <p:cNvPicPr>
            <a:picLocks noChangeAspect="1"/>
          </p:cNvPicPr>
          <p:nvPr/>
        </p:nvPicPr>
        <p:blipFill>
          <a:blip r:embed="rId5"/>
          <a:stretch>
            <a:fillRect/>
          </a:stretch>
        </p:blipFill>
        <p:spPr>
          <a:xfrm>
            <a:off x="7590991" y="349521"/>
            <a:ext cx="4048125" cy="2371725"/>
          </a:xfrm>
          <a:prstGeom prst="rect">
            <a:avLst/>
          </a:prstGeom>
        </p:spPr>
      </p:pic>
    </p:spTree>
    <p:extLst>
      <p:ext uri="{BB962C8B-B14F-4D97-AF65-F5344CB8AC3E}">
        <p14:creationId xmlns:p14="http://schemas.microsoft.com/office/powerpoint/2010/main" val="170859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Marcador de contenido 1"/>
              <p:cNvSpPr txBox="1">
                <a:spLocks/>
              </p:cNvSpPr>
              <p:nvPr/>
            </p:nvSpPr>
            <p:spPr>
              <a:xfrm>
                <a:off x="238248" y="249382"/>
                <a:ext cx="5702647" cy="660861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s-ES" dirty="0" smtClean="0"/>
                  <a:t>Para obtener la fuerza centrípeta , debemos sumar la fuerza .</a:t>
                </a:r>
                <a:r>
                  <a:rPr lang="es-ES" dirty="0"/>
                  <a:t> </a:t>
                </a:r>
                <a14:m>
                  <m:oMath xmlns:m="http://schemas.openxmlformats.org/officeDocument/2006/math">
                    <m:acc>
                      <m:accPr>
                        <m:chr m:val="⃗"/>
                        <m:ctrlPr>
                          <a:rPr lang="es-ES" i="1" smtClean="0">
                            <a:latin typeface="Cambria Math" panose="02040503050406030204" pitchFamily="18" charset="0"/>
                          </a:rPr>
                        </m:ctrlPr>
                      </m:accPr>
                      <m:e>
                        <m:sSub>
                          <m:sSubPr>
                            <m:ctrlPr>
                              <a:rPr lang="es-ES"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𝑟</m:t>
                            </m:r>
                          </m:sub>
                        </m:sSub>
                      </m:e>
                    </m:acc>
                  </m:oMath>
                </a14:m>
                <a:r>
                  <a:rPr lang="es-ES" dirty="0" smtClean="0"/>
                  <a:t>  con </a:t>
                </a:r>
                <a14:m>
                  <m:oMath xmlns:m="http://schemas.openxmlformats.org/officeDocument/2006/math">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𝑃</m:t>
                        </m:r>
                      </m:e>
                    </m:acc>
                  </m:oMath>
                </a14:m>
                <a:endParaRPr lang="es-ES" dirty="0" smtClean="0"/>
              </a:p>
              <a:p>
                <a14:m>
                  <m:oMath xmlns:m="http://schemas.openxmlformats.org/officeDocument/2006/math">
                    <m:acc>
                      <m:accPr>
                        <m:chr m:val="⃗"/>
                        <m:ctrlPr>
                          <a:rPr lang="es-ES" i="1">
                            <a:latin typeface="Cambria Math" panose="02040503050406030204" pitchFamily="18" charset="0"/>
                          </a:rPr>
                        </m:ctrlPr>
                      </m:accPr>
                      <m:e>
                        <m:sSub>
                          <m:sSubPr>
                            <m:ctrlPr>
                              <a:rPr lang="es-ES" i="1">
                                <a:latin typeface="Cambria Math" panose="02040503050406030204" pitchFamily="18" charset="0"/>
                              </a:rPr>
                            </m:ctrlPr>
                          </m:sSubPr>
                          <m:e>
                            <m:r>
                              <a:rPr lang="es-ES" i="1">
                                <a:latin typeface="Cambria Math" panose="02040503050406030204" pitchFamily="18" charset="0"/>
                              </a:rPr>
                              <m:t>𝐹</m:t>
                            </m:r>
                          </m:e>
                          <m:sub>
                            <m:r>
                              <a:rPr lang="es-ES" b="0" i="1" smtClean="0">
                                <a:latin typeface="Cambria Math" panose="02040503050406030204" pitchFamily="18" charset="0"/>
                              </a:rPr>
                              <m:t>𝐶</m:t>
                            </m:r>
                          </m:sub>
                        </m:sSub>
                      </m:e>
                    </m:acc>
                  </m:oMath>
                </a14:m>
                <a:r>
                  <a:rPr lang="es-ES" dirty="0"/>
                  <a:t>  =</a:t>
                </a:r>
                <a:r>
                  <a:rPr lang="es-ES" dirty="0" smtClean="0"/>
                  <a:t> </a:t>
                </a:r>
                <a14:m>
                  <m:oMath xmlns:m="http://schemas.openxmlformats.org/officeDocument/2006/math">
                    <m:acc>
                      <m:accPr>
                        <m:chr m:val="⃗"/>
                        <m:ctrlPr>
                          <a:rPr lang="es-ES" i="1">
                            <a:latin typeface="Cambria Math" panose="02040503050406030204" pitchFamily="18" charset="0"/>
                          </a:rPr>
                        </m:ctrlPr>
                      </m:accPr>
                      <m:e>
                        <m:sSub>
                          <m:sSubPr>
                            <m:ctrlPr>
                              <a:rPr lang="es-ES"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𝑟</m:t>
                            </m:r>
                          </m:sub>
                        </m:sSub>
                      </m:e>
                    </m:acc>
                  </m:oMath>
                </a14:m>
                <a:r>
                  <a:rPr lang="es-ES" dirty="0"/>
                  <a:t> </a:t>
                </a:r>
                <a:r>
                  <a:rPr lang="es-ES" dirty="0" smtClean="0"/>
                  <a:t>+  </a:t>
                </a:r>
                <a14:m>
                  <m:oMath xmlns:m="http://schemas.openxmlformats.org/officeDocument/2006/math">
                    <m:acc>
                      <m:accPr>
                        <m:chr m:val="⃗"/>
                        <m:ctrlPr>
                          <a:rPr lang="es-ES" i="1">
                            <a:latin typeface="Cambria Math" panose="02040503050406030204" pitchFamily="18" charset="0"/>
                          </a:rPr>
                        </m:ctrlPr>
                      </m:accPr>
                      <m:e>
                        <m:r>
                          <a:rPr lang="es-ES" i="1">
                            <a:latin typeface="Cambria Math" panose="02040503050406030204" pitchFamily="18" charset="0"/>
                          </a:rPr>
                          <m:t>𝑃</m:t>
                        </m:r>
                      </m:e>
                    </m:acc>
                  </m:oMath>
                </a14:m>
                <a:r>
                  <a:rPr lang="es-ES" dirty="0" smtClean="0"/>
                  <a:t>   </a:t>
                </a:r>
              </a:p>
              <a:p>
                <a:r>
                  <a:rPr lang="es-ES" dirty="0" smtClean="0"/>
                  <a:t>Hay que tener en cuenta que esta fuerza centrípeta esta dirigida hacia el centro del punto o eje de giro</a:t>
                </a:r>
              </a:p>
              <a:p>
                <a:endParaRPr lang="es-ES" dirty="0" smtClean="0"/>
              </a:p>
              <a:p>
                <a:pPr marL="0" indent="0">
                  <a:buNone/>
                </a:pPr>
                <a:r>
                  <a:rPr lang="es-ES" dirty="0" smtClean="0"/>
                  <a:t>Para el ángulo</a:t>
                </a:r>
                <a14:m>
                  <m:oMath xmlns:m="http://schemas.openxmlformats.org/officeDocument/2006/math">
                    <m:r>
                      <a:rPr lang="es-ES" i="1" smtClean="0">
                        <a:latin typeface="Cambria Math" panose="02040503050406030204" pitchFamily="18" charset="0"/>
                        <a:ea typeface="Cambria Math" panose="02040503050406030204" pitchFamily="18" charset="0"/>
                      </a:rPr>
                      <m:t>𝜃</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𝛽</m:t>
                    </m:r>
                  </m:oMath>
                </a14:m>
                <a:r>
                  <a:rPr lang="es-ES" dirty="0" smtClean="0"/>
                  <a:t> : </a:t>
                </a:r>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𝑡𝑎𝑛𝑔</m:t>
                      </m:r>
                      <m:d>
                        <m:dPr>
                          <m:ctrlPr>
                            <a:rPr lang="es-ES" b="0" i="1" smtClean="0">
                              <a:latin typeface="Cambria Math" panose="02040503050406030204" pitchFamily="18" charset="0"/>
                            </a:rPr>
                          </m:ctrlPr>
                        </m:dPr>
                        <m:e>
                          <m:r>
                            <a:rPr lang="es-ES" i="1">
                              <a:latin typeface="Cambria Math" panose="02040503050406030204" pitchFamily="18" charset="0"/>
                              <a:ea typeface="Cambria Math" panose="02040503050406030204" pitchFamily="18" charset="0"/>
                            </a:rPr>
                            <m:t>𝜃</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𝛽</m:t>
                          </m:r>
                        </m:e>
                      </m:d>
                      <m:r>
                        <a:rPr lang="es-ES" b="0" i="1" smtClean="0">
                          <a:latin typeface="Cambria Math" panose="02040503050406030204" pitchFamily="18" charset="0"/>
                          <a:ea typeface="Cambria Math" panose="02040503050406030204" pitchFamily="18" charset="0"/>
                        </a:rPr>
                        <m:t>=</m:t>
                      </m:r>
                      <m:f>
                        <m:fPr>
                          <m:ctrlPr>
                            <a:rPr lang="es-ES" i="1" smtClean="0">
                              <a:latin typeface="Cambria Math" panose="02040503050406030204" pitchFamily="18" charset="0"/>
                            </a:rPr>
                          </m:ctrlPr>
                        </m:fPr>
                        <m:num>
                          <m:sSub>
                            <m:sSubPr>
                              <m:ctrlPr>
                                <a:rPr lang="es-ES" i="1" smtClean="0">
                                  <a:latin typeface="Cambria Math" panose="02040503050406030204" pitchFamily="18" charset="0"/>
                                </a:rPr>
                              </m:ctrlPr>
                            </m:sSubPr>
                            <m:e>
                              <m:r>
                                <a:rPr lang="es-ES" b="0" i="1" smtClean="0">
                                  <a:latin typeface="Cambria Math" panose="02040503050406030204" pitchFamily="18" charset="0"/>
                                </a:rPr>
                                <m:t>𝐹</m:t>
                              </m:r>
                            </m:e>
                            <m:sub>
                              <m:r>
                                <a:rPr lang="es-ES" b="0" i="1" smtClean="0">
                                  <a:latin typeface="Cambria Math" panose="02040503050406030204" pitchFamily="18" charset="0"/>
                                </a:rPr>
                                <m:t>𝑐</m:t>
                              </m:r>
                            </m:sub>
                          </m:sSub>
                        </m:num>
                        <m:den>
                          <m:r>
                            <a:rPr lang="es-ES" b="0" i="1" smtClean="0">
                              <a:latin typeface="Cambria Math" panose="02040503050406030204" pitchFamily="18" charset="0"/>
                            </a:rPr>
                            <m:t>𝑚𝑔</m:t>
                          </m:r>
                        </m:den>
                      </m:f>
                    </m:oMath>
                  </m:oMathPara>
                </a14:m>
                <a:endParaRPr lang="es-ES" dirty="0" smtClean="0"/>
              </a:p>
              <a:p>
                <a:pPr marL="0" indent="0">
                  <a:buNone/>
                </a:pPr>
                <a:endParaRPr lang="es-ES" dirty="0" smtClean="0"/>
              </a:p>
              <a:p>
                <a:pPr marL="0" indent="0">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𝑡𝑎𝑛𝑔</m:t>
                      </m:r>
                      <m:d>
                        <m:dPr>
                          <m:ctrlPr>
                            <a:rPr lang="es-ES" i="1">
                              <a:latin typeface="Cambria Math" panose="02040503050406030204" pitchFamily="18" charset="0"/>
                            </a:rPr>
                          </m:ctrlPr>
                        </m:dPr>
                        <m:e>
                          <m:r>
                            <a:rPr lang="es-ES" i="1">
                              <a:latin typeface="Cambria Math" panose="02040503050406030204" pitchFamily="18" charset="0"/>
                              <a:ea typeface="Cambria Math" panose="02040503050406030204" pitchFamily="18" charset="0"/>
                            </a:rPr>
                            <m:t>𝜃</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𝛽</m:t>
                          </m:r>
                        </m:e>
                      </m:d>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rPr>
                          </m:ctrlPr>
                        </m:fPr>
                        <m:num>
                          <m:r>
                            <a:rPr lang="es-ES" b="0" i="1" smtClean="0">
                              <a:latin typeface="Cambria Math" panose="02040503050406030204" pitchFamily="18" charset="0"/>
                            </a:rPr>
                            <m:t>𝑚</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num>
                            <m:den>
                              <m:r>
                                <a:rPr lang="es-ES" b="0" i="1" smtClean="0">
                                  <a:latin typeface="Cambria Math" panose="02040503050406030204" pitchFamily="18" charset="0"/>
                                </a:rPr>
                                <m:t>𝑅</m:t>
                              </m:r>
                            </m:den>
                          </m:f>
                        </m:num>
                        <m:den>
                          <m:r>
                            <a:rPr lang="es-ES" i="1">
                              <a:latin typeface="Cambria Math" panose="02040503050406030204" pitchFamily="18" charset="0"/>
                            </a:rPr>
                            <m:t>𝑚𝑔</m:t>
                          </m:r>
                        </m:den>
                      </m:f>
                    </m:oMath>
                  </m:oMathPara>
                </a14:m>
                <a:endParaRPr lang="es-ES" dirty="0" smtClean="0"/>
              </a:p>
              <a:p>
                <a:pPr marL="0" indent="0">
                  <a:buNone/>
                </a:pPr>
                <a:endParaRPr lang="es-ES" dirty="0"/>
              </a:p>
              <a:p>
                <a:pPr marL="0" indent="0">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𝑡𝑎𝑛𝑔</m:t>
                      </m:r>
                      <m:d>
                        <m:dPr>
                          <m:ctrlPr>
                            <a:rPr lang="es-ES" i="1">
                              <a:latin typeface="Cambria Math" panose="02040503050406030204" pitchFamily="18" charset="0"/>
                            </a:rPr>
                          </m:ctrlPr>
                        </m:dPr>
                        <m:e>
                          <m:r>
                            <a:rPr lang="es-ES" i="1">
                              <a:latin typeface="Cambria Math" panose="02040503050406030204" pitchFamily="18" charset="0"/>
                              <a:ea typeface="Cambria Math" panose="02040503050406030204" pitchFamily="18" charset="0"/>
                            </a:rPr>
                            <m:t>𝜃</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𝛽</m:t>
                          </m:r>
                        </m:e>
                      </m:d>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rPr>
                          </m:ctrlPr>
                        </m:fPr>
                        <m:num>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num>
                            <m:den>
                              <m:r>
                                <a:rPr lang="es-ES" i="1">
                                  <a:latin typeface="Cambria Math" panose="02040503050406030204" pitchFamily="18" charset="0"/>
                                </a:rPr>
                                <m:t>𝑅</m:t>
                              </m:r>
                            </m:den>
                          </m:f>
                        </m:num>
                        <m:den>
                          <m:r>
                            <a:rPr lang="es-ES" i="1">
                              <a:latin typeface="Cambria Math" panose="02040503050406030204" pitchFamily="18" charset="0"/>
                            </a:rPr>
                            <m:t>𝑔</m:t>
                          </m:r>
                        </m:den>
                      </m:f>
                    </m:oMath>
                  </m:oMathPara>
                </a14:m>
                <a:endParaRPr lang="es-ES" dirty="0"/>
              </a:p>
              <a:p>
                <a:pPr marL="0" indent="0">
                  <a:buNone/>
                </a:pPr>
                <a:endParaRPr lang="es-ES" dirty="0" smtClean="0"/>
              </a:p>
              <a:p>
                <a:pPr marL="0" indent="0">
                  <a:buNone/>
                </a:pPr>
                <a:endParaRPr lang="es-ES" dirty="0"/>
              </a:p>
              <a:p>
                <a:endParaRPr lang="es-ES" dirty="0" smtClean="0"/>
              </a:p>
              <a:p>
                <a:endParaRPr lang="es-ES" dirty="0" smtClean="0"/>
              </a:p>
            </p:txBody>
          </p:sp>
        </mc:Choice>
        <mc:Fallback xmlns="">
          <p:sp>
            <p:nvSpPr>
              <p:cNvPr id="9" name="Marcador de contenido 1"/>
              <p:cNvSpPr txBox="1">
                <a:spLocks noRot="1" noChangeAspect="1" noMove="1" noResize="1" noEditPoints="1" noAdjustHandles="1" noChangeArrowheads="1" noChangeShapeType="1" noTextEdit="1"/>
              </p:cNvSpPr>
              <p:nvPr/>
            </p:nvSpPr>
            <p:spPr>
              <a:xfrm>
                <a:off x="238248" y="249382"/>
                <a:ext cx="5702647" cy="6608618"/>
              </a:xfrm>
              <a:prstGeom prst="rect">
                <a:avLst/>
              </a:prstGeom>
              <a:blipFill rotWithShape="0">
                <a:blip r:embed="rId2"/>
                <a:stretch>
                  <a:fillRect l="-1068" t="-1015"/>
                </a:stretch>
              </a:blipFill>
            </p:spPr>
            <p:txBody>
              <a:bodyPr/>
              <a:lstStyle/>
              <a:p>
                <a:r>
                  <a:rPr lang="es-CL">
                    <a:noFill/>
                  </a:rPr>
                  <a:t> </a:t>
                </a:r>
              </a:p>
            </p:txBody>
          </p:sp>
        </mc:Fallback>
      </mc:AlternateContent>
      <p:pic>
        <p:nvPicPr>
          <p:cNvPr id="3" name="Imagen 2"/>
          <p:cNvPicPr>
            <a:picLocks noChangeAspect="1"/>
          </p:cNvPicPr>
          <p:nvPr/>
        </p:nvPicPr>
        <p:blipFill>
          <a:blip r:embed="rId3"/>
          <a:stretch>
            <a:fillRect/>
          </a:stretch>
        </p:blipFill>
        <p:spPr>
          <a:xfrm>
            <a:off x="7841239" y="415637"/>
            <a:ext cx="3686175" cy="2514600"/>
          </a:xfrm>
          <a:prstGeom prst="rect">
            <a:avLst/>
          </a:prstGeom>
        </p:spPr>
      </p:pic>
      <p:pic>
        <p:nvPicPr>
          <p:cNvPr id="10" name="Imagen 9"/>
          <p:cNvPicPr>
            <a:picLocks noChangeAspect="1"/>
          </p:cNvPicPr>
          <p:nvPr/>
        </p:nvPicPr>
        <p:blipFill>
          <a:blip r:embed="rId4"/>
          <a:stretch>
            <a:fillRect/>
          </a:stretch>
        </p:blipFill>
        <p:spPr>
          <a:xfrm>
            <a:off x="7461539" y="3868449"/>
            <a:ext cx="3752850" cy="2390775"/>
          </a:xfrm>
          <a:prstGeom prst="rect">
            <a:avLst/>
          </a:prstGeom>
        </p:spPr>
      </p:pic>
    </p:spTree>
    <p:extLst>
      <p:ext uri="{BB962C8B-B14F-4D97-AF65-F5344CB8AC3E}">
        <p14:creationId xmlns:p14="http://schemas.microsoft.com/office/powerpoint/2010/main" val="263819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Marcador de contenido 1"/>
              <p:cNvSpPr txBox="1">
                <a:spLocks/>
              </p:cNvSpPr>
              <p:nvPr/>
            </p:nvSpPr>
            <p:spPr>
              <a:xfrm>
                <a:off x="238248" y="249382"/>
                <a:ext cx="5702647" cy="660861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endParaRPr lang="es-ES" dirty="0" smtClean="0"/>
              </a:p>
              <a:p>
                <a:pPr marL="0" indent="0">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𝑡𝑎𝑛𝑔</m:t>
                      </m:r>
                      <m:d>
                        <m:dPr>
                          <m:ctrlPr>
                            <a:rPr lang="es-ES" i="1">
                              <a:latin typeface="Cambria Math" panose="02040503050406030204" pitchFamily="18" charset="0"/>
                            </a:rPr>
                          </m:ctrlPr>
                        </m:dPr>
                        <m:e>
                          <m:r>
                            <a:rPr lang="es-ES" i="1">
                              <a:latin typeface="Cambria Math" panose="02040503050406030204" pitchFamily="18" charset="0"/>
                              <a:ea typeface="Cambria Math" panose="02040503050406030204" pitchFamily="18" charset="0"/>
                            </a:rPr>
                            <m:t>𝜃</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𝛽</m:t>
                          </m:r>
                        </m:e>
                      </m:d>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rPr>
                          </m:ctrlPr>
                        </m:fPr>
                        <m:num>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num>
                            <m:den>
                              <m:r>
                                <a:rPr lang="es-ES" i="1">
                                  <a:latin typeface="Cambria Math" panose="02040503050406030204" pitchFamily="18" charset="0"/>
                                </a:rPr>
                                <m:t>𝑅</m:t>
                              </m:r>
                            </m:den>
                          </m:f>
                        </m:num>
                        <m:den>
                          <m:r>
                            <a:rPr lang="es-ES" i="1">
                              <a:latin typeface="Cambria Math" panose="02040503050406030204" pitchFamily="18" charset="0"/>
                            </a:rPr>
                            <m:t>𝑔</m:t>
                          </m:r>
                        </m:den>
                      </m:f>
                    </m:oMath>
                  </m:oMathPara>
                </a14:m>
                <a:endParaRPr lang="es-ES" dirty="0" smtClean="0"/>
              </a:p>
              <a:p>
                <a:pPr marL="0" indent="0">
                  <a:buNone/>
                </a:pPr>
                <a:endParaRPr lang="es-ES" dirty="0"/>
              </a:p>
              <a:p>
                <a:pPr marL="0" indent="0">
                  <a:buNone/>
                </a:pPr>
                <a14:m>
                  <m:oMathPara xmlns:m="http://schemas.openxmlformats.org/officeDocument/2006/math">
                    <m:oMathParaPr>
                      <m:jc m:val="centerGroup"/>
                    </m:oMathParaPr>
                    <m:oMath xmlns:m="http://schemas.openxmlformats.org/officeDocument/2006/math">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num>
                        <m:den>
                          <m:r>
                            <a:rPr lang="es-ES" i="1">
                              <a:latin typeface="Cambria Math" panose="02040503050406030204" pitchFamily="18" charset="0"/>
                            </a:rPr>
                            <m:t>𝑅</m:t>
                          </m:r>
                        </m:den>
                      </m:f>
                      <m:r>
                        <a:rPr lang="es-ES" b="0" i="1" smtClean="0">
                          <a:latin typeface="Cambria Math" panose="02040503050406030204" pitchFamily="18" charset="0"/>
                        </a:rPr>
                        <m:t>=</m:t>
                      </m:r>
                      <m:r>
                        <a:rPr lang="es-ES" b="0" i="1" smtClean="0">
                          <a:latin typeface="Cambria Math" panose="02040503050406030204" pitchFamily="18" charset="0"/>
                        </a:rPr>
                        <m:t>𝑔𝑡𝑎</m:t>
                      </m:r>
                      <m:r>
                        <a:rPr lang="es-ES" i="1">
                          <a:latin typeface="Cambria Math" panose="02040503050406030204" pitchFamily="18" charset="0"/>
                        </a:rPr>
                        <m:t>𝑛𝑔</m:t>
                      </m:r>
                      <m:d>
                        <m:dPr>
                          <m:ctrlPr>
                            <a:rPr lang="es-ES" i="1">
                              <a:latin typeface="Cambria Math" panose="02040503050406030204" pitchFamily="18" charset="0"/>
                            </a:rPr>
                          </m:ctrlPr>
                        </m:dPr>
                        <m:e>
                          <m:r>
                            <a:rPr lang="es-ES" i="1">
                              <a:latin typeface="Cambria Math" panose="02040503050406030204" pitchFamily="18" charset="0"/>
                              <a:ea typeface="Cambria Math" panose="02040503050406030204" pitchFamily="18" charset="0"/>
                            </a:rPr>
                            <m:t>𝜃</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𝛽</m:t>
                          </m:r>
                        </m:e>
                      </m:d>
                    </m:oMath>
                  </m:oMathPara>
                </a14:m>
                <a:endParaRPr lang="es-ES" dirty="0" smtClean="0"/>
              </a:p>
              <a:p>
                <a:pPr marL="0" indent="0">
                  <a:buNone/>
                </a:pPr>
                <a:endParaRPr lang="es-ES" dirty="0"/>
              </a:p>
              <a:p>
                <a:pPr marL="0" indent="0">
                  <a:buNone/>
                </a:pPr>
                <a14:m>
                  <m:oMathPara xmlns:m="http://schemas.openxmlformats.org/officeDocument/2006/math">
                    <m:oMathParaPr>
                      <m:jc m:val="centerGroup"/>
                    </m:oMathParaPr>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r>
                        <a:rPr lang="es-ES" i="1">
                          <a:latin typeface="Cambria Math" panose="02040503050406030204" pitchFamily="18" charset="0"/>
                        </a:rPr>
                        <m:t>=</m:t>
                      </m:r>
                      <m:r>
                        <a:rPr lang="es-ES" i="1">
                          <a:latin typeface="Cambria Math" panose="02040503050406030204" pitchFamily="18" charset="0"/>
                        </a:rPr>
                        <m:t>𝑔𝑅𝑡𝑎𝑛𝑔</m:t>
                      </m:r>
                      <m:d>
                        <m:dPr>
                          <m:ctrlPr>
                            <a:rPr lang="es-ES" i="1">
                              <a:latin typeface="Cambria Math" panose="02040503050406030204" pitchFamily="18" charset="0"/>
                            </a:rPr>
                          </m:ctrlPr>
                        </m:dPr>
                        <m:e>
                          <m:r>
                            <a:rPr lang="es-ES" i="1">
                              <a:latin typeface="Cambria Math" panose="02040503050406030204" pitchFamily="18" charset="0"/>
                              <a:ea typeface="Cambria Math" panose="02040503050406030204" pitchFamily="18" charset="0"/>
                            </a:rPr>
                            <m:t>𝜃</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𝛽</m:t>
                          </m:r>
                        </m:e>
                      </m:d>
                    </m:oMath>
                  </m:oMathPara>
                </a14:m>
                <a:endParaRPr lang="es-ES" dirty="0" smtClean="0"/>
              </a:p>
              <a:p>
                <a:pPr marL="0" indent="0">
                  <a:buNone/>
                </a:pPr>
                <a:r>
                  <a:rPr lang="es-ES" dirty="0" smtClean="0"/>
                  <a:t>Como:  </a:t>
                </a:r>
                <a14:m>
                  <m:oMath xmlns:m="http://schemas.openxmlformats.org/officeDocument/2006/math">
                    <m:r>
                      <a:rPr lang="es-ES" i="1">
                        <a:latin typeface="Cambria Math" panose="02040503050406030204" pitchFamily="18" charset="0"/>
                      </a:rPr>
                      <m:t>𝑡𝑎𝑛𝑔</m:t>
                    </m:r>
                    <m:d>
                      <m:dPr>
                        <m:ctrlPr>
                          <a:rPr lang="es-ES" i="1">
                            <a:latin typeface="Cambria Math" panose="02040503050406030204" pitchFamily="18" charset="0"/>
                          </a:rPr>
                        </m:ctrlPr>
                      </m:dPr>
                      <m:e>
                        <m:r>
                          <a:rPr lang="es-ES" i="1">
                            <a:latin typeface="Cambria Math" panose="02040503050406030204" pitchFamily="18" charset="0"/>
                            <a:ea typeface="Cambria Math" panose="02040503050406030204" pitchFamily="18" charset="0"/>
                          </a:rPr>
                          <m:t>𝜃</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𝛽</m:t>
                        </m:r>
                      </m:e>
                    </m:d>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𝑡𝑎𝑔</m:t>
                        </m:r>
                        <m:r>
                          <a:rPr lang="es-ES" b="0" i="1" smtClean="0">
                            <a:latin typeface="Cambria Math" panose="02040503050406030204" pitchFamily="18" charset="0"/>
                            <a:ea typeface="Cambria Math" panose="02040503050406030204" pitchFamily="18" charset="0"/>
                          </a:rPr>
                          <m:t>𝜃</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𝑡𝑎𝑔</m:t>
                        </m:r>
                        <m:r>
                          <a:rPr lang="es-ES" b="0" i="1" smtClean="0">
                            <a:latin typeface="Cambria Math" panose="02040503050406030204" pitchFamily="18" charset="0"/>
                            <a:ea typeface="Cambria Math" panose="02040503050406030204" pitchFamily="18" charset="0"/>
                          </a:rPr>
                          <m:t>𝛽</m:t>
                        </m:r>
                      </m:num>
                      <m:den>
                        <m:r>
                          <a:rPr lang="es-ES" b="0" i="1" smtClean="0">
                            <a:latin typeface="Cambria Math" panose="02040503050406030204" pitchFamily="18" charset="0"/>
                            <a:ea typeface="Cambria Math" panose="02040503050406030204" pitchFamily="18" charset="0"/>
                          </a:rPr>
                          <m:t>1−</m:t>
                        </m:r>
                        <m:r>
                          <a:rPr lang="es-ES" i="1">
                            <a:latin typeface="Cambria Math" panose="02040503050406030204" pitchFamily="18" charset="0"/>
                            <a:ea typeface="Cambria Math" panose="02040503050406030204" pitchFamily="18" charset="0"/>
                          </a:rPr>
                          <m:t>𝑡𝑎𝑔</m:t>
                        </m:r>
                        <m:r>
                          <a:rPr lang="es-ES" i="1">
                            <a:latin typeface="Cambria Math" panose="02040503050406030204" pitchFamily="18" charset="0"/>
                            <a:ea typeface="Cambria Math" panose="02040503050406030204" pitchFamily="18" charset="0"/>
                          </a:rPr>
                          <m:t>𝜃</m:t>
                        </m:r>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𝑡𝑎𝑔</m:t>
                        </m:r>
                      </m:den>
                    </m:f>
                  </m:oMath>
                </a14:m>
                <a:endParaRPr lang="es-ES" dirty="0" smtClean="0"/>
              </a:p>
              <a:p>
                <a:pPr marL="0" indent="0">
                  <a:buNone/>
                </a:pPr>
                <a:endParaRPr lang="es-ES" dirty="0"/>
              </a:p>
              <a:p>
                <a:pPr marL="0" indent="0">
                  <a:buNone/>
                </a:pPr>
                <a:r>
                  <a:rPr lang="es-ES" dirty="0" smtClean="0"/>
                  <a:t>Como, </a:t>
                </a:r>
                <a14:m>
                  <m:oMath xmlns:m="http://schemas.openxmlformats.org/officeDocument/2006/math">
                    <m:r>
                      <a:rPr lang="es-ES" i="1">
                        <a:latin typeface="Cambria Math" panose="02040503050406030204" pitchFamily="18" charset="0"/>
                      </a:rPr>
                      <m:t>𝑡𝑎𝑔</m:t>
                    </m:r>
                    <m:r>
                      <a:rPr lang="es-ES" i="1">
                        <a:latin typeface="Cambria Math" panose="02040503050406030204" pitchFamily="18" charset="0"/>
                        <a:ea typeface="Cambria Math" panose="02040503050406030204" pitchFamily="18" charset="0"/>
                      </a:rPr>
                      <m:t>𝛽</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𝜇</m:t>
                    </m:r>
                  </m:oMath>
                </a14:m>
                <a:endParaRPr lang="es-ES" dirty="0" smtClean="0"/>
              </a:p>
              <a:p>
                <a:pPr marL="0" indent="0">
                  <a:buNone/>
                </a:pPr>
                <a:endParaRPr lang="es-ES" dirty="0"/>
              </a:p>
              <a:p>
                <a:pPr marL="0" indent="0">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𝑡𝑎𝑛𝑔</m:t>
                      </m:r>
                      <m:d>
                        <m:dPr>
                          <m:ctrlPr>
                            <a:rPr lang="es-ES" i="1">
                              <a:latin typeface="Cambria Math" panose="02040503050406030204" pitchFamily="18" charset="0"/>
                            </a:rPr>
                          </m:ctrlPr>
                        </m:dPr>
                        <m:e>
                          <m:r>
                            <a:rPr lang="es-ES" i="1">
                              <a:latin typeface="Cambria Math" panose="02040503050406030204" pitchFamily="18" charset="0"/>
                              <a:ea typeface="Cambria Math" panose="02040503050406030204" pitchFamily="18" charset="0"/>
                            </a:rPr>
                            <m:t>𝜃</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𝛽</m:t>
                          </m:r>
                        </m:e>
                      </m:d>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𝑡𝑎𝑔</m:t>
                          </m:r>
                          <m:r>
                            <a:rPr lang="es-ES" i="1">
                              <a:latin typeface="Cambria Math" panose="02040503050406030204" pitchFamily="18" charset="0"/>
                              <a:ea typeface="Cambria Math" panose="02040503050406030204" pitchFamily="18" charset="0"/>
                            </a:rPr>
                            <m:t>𝜃</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𝜇</m:t>
                          </m:r>
                          <m:r>
                            <m:rPr>
                              <m:nor/>
                            </m:rPr>
                            <a:rPr lang="es-ES" dirty="0"/>
                            <m:t> </m:t>
                          </m:r>
                        </m:num>
                        <m:den>
                          <m:r>
                            <a:rPr lang="es-ES" i="1">
                              <a:latin typeface="Cambria Math" panose="02040503050406030204" pitchFamily="18" charset="0"/>
                              <a:ea typeface="Cambria Math" panose="02040503050406030204" pitchFamily="18" charset="0"/>
                            </a:rPr>
                            <m:t>1−</m:t>
                          </m:r>
                          <m:r>
                            <a:rPr lang="es-ES" i="1">
                              <a:latin typeface="Cambria Math" panose="02040503050406030204" pitchFamily="18" charset="0"/>
                              <a:ea typeface="Cambria Math" panose="02040503050406030204" pitchFamily="18" charset="0"/>
                            </a:rPr>
                            <m:t>𝜇</m:t>
                          </m:r>
                          <m:r>
                            <m:rPr>
                              <m:nor/>
                            </m:rPr>
                            <a:rPr lang="es-ES" dirty="0"/>
                            <m:t> </m:t>
                          </m:r>
                          <m:r>
                            <a:rPr lang="es-ES" i="1">
                              <a:latin typeface="Cambria Math" panose="02040503050406030204" pitchFamily="18" charset="0"/>
                              <a:ea typeface="Cambria Math" panose="02040503050406030204" pitchFamily="18" charset="0"/>
                            </a:rPr>
                            <m:t>𝑡𝑎𝑔</m:t>
                          </m:r>
                          <m:r>
                            <a:rPr lang="es-ES" i="1">
                              <a:latin typeface="Cambria Math" panose="02040503050406030204" pitchFamily="18" charset="0"/>
                              <a:ea typeface="Cambria Math" panose="02040503050406030204" pitchFamily="18" charset="0"/>
                            </a:rPr>
                            <m:t>𝜃</m:t>
                          </m:r>
                        </m:den>
                      </m:f>
                    </m:oMath>
                  </m:oMathPara>
                </a14:m>
                <a:endParaRPr lang="es-ES" dirty="0"/>
              </a:p>
              <a:p>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r>
                      <a:rPr lang="es-ES" i="1">
                        <a:latin typeface="Cambria Math" panose="02040503050406030204" pitchFamily="18" charset="0"/>
                      </a:rPr>
                      <m:t>=</m:t>
                    </m:r>
                    <m:r>
                      <a:rPr lang="es-ES" i="1" smtClean="0">
                        <a:latin typeface="Cambria Math" panose="02040503050406030204" pitchFamily="18" charset="0"/>
                      </a:rPr>
                      <m:t>𝑔𝑅</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𝑡𝑎𝑔</m:t>
                        </m:r>
                        <m:r>
                          <a:rPr lang="es-ES" i="1">
                            <a:latin typeface="Cambria Math" panose="02040503050406030204" pitchFamily="18" charset="0"/>
                            <a:ea typeface="Cambria Math" panose="02040503050406030204" pitchFamily="18" charset="0"/>
                          </a:rPr>
                          <m:t>𝜃</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𝜇</m:t>
                        </m:r>
                        <m:r>
                          <m:rPr>
                            <m:nor/>
                          </m:rPr>
                          <a:rPr lang="es-ES" dirty="0"/>
                          <m:t> </m:t>
                        </m:r>
                      </m:num>
                      <m:den>
                        <m:r>
                          <a:rPr lang="es-ES" i="1">
                            <a:latin typeface="Cambria Math" panose="02040503050406030204" pitchFamily="18" charset="0"/>
                            <a:ea typeface="Cambria Math" panose="02040503050406030204" pitchFamily="18" charset="0"/>
                          </a:rPr>
                          <m:t>1−</m:t>
                        </m:r>
                        <m:r>
                          <a:rPr lang="es-ES" i="1">
                            <a:latin typeface="Cambria Math" panose="02040503050406030204" pitchFamily="18" charset="0"/>
                            <a:ea typeface="Cambria Math" panose="02040503050406030204" pitchFamily="18" charset="0"/>
                          </a:rPr>
                          <m:t>𝜇</m:t>
                        </m:r>
                        <m:r>
                          <m:rPr>
                            <m:nor/>
                          </m:rPr>
                          <a:rPr lang="es-ES" dirty="0"/>
                          <m:t> </m:t>
                        </m:r>
                        <m:r>
                          <a:rPr lang="es-ES" i="1">
                            <a:latin typeface="Cambria Math" panose="02040503050406030204" pitchFamily="18" charset="0"/>
                            <a:ea typeface="Cambria Math" panose="02040503050406030204" pitchFamily="18" charset="0"/>
                          </a:rPr>
                          <m:t>𝑡𝑎𝑔</m:t>
                        </m:r>
                        <m:r>
                          <a:rPr lang="es-ES" i="1">
                            <a:latin typeface="Cambria Math" panose="02040503050406030204" pitchFamily="18" charset="0"/>
                            <a:ea typeface="Cambria Math" panose="02040503050406030204" pitchFamily="18" charset="0"/>
                          </a:rPr>
                          <m:t>𝜃</m:t>
                        </m:r>
                      </m:den>
                    </m:f>
                  </m:oMath>
                </a14:m>
                <a:endParaRPr lang="es-ES" dirty="0" smtClean="0"/>
              </a:p>
              <a:p>
                <a:endParaRPr lang="es-ES" dirty="0" smtClean="0"/>
              </a:p>
            </p:txBody>
          </p:sp>
        </mc:Choice>
        <mc:Fallback xmlns="">
          <p:sp>
            <p:nvSpPr>
              <p:cNvPr id="4" name="Marcador de contenido 1"/>
              <p:cNvSpPr txBox="1">
                <a:spLocks noRot="1" noChangeAspect="1" noMove="1" noResize="1" noEditPoints="1" noAdjustHandles="1" noChangeArrowheads="1" noChangeShapeType="1" noTextEdit="1"/>
              </p:cNvSpPr>
              <p:nvPr/>
            </p:nvSpPr>
            <p:spPr>
              <a:xfrm>
                <a:off x="238248" y="249382"/>
                <a:ext cx="5702647" cy="6608618"/>
              </a:xfrm>
              <a:prstGeom prst="rect">
                <a:avLst/>
              </a:prstGeom>
              <a:blipFill rotWithShape="0">
                <a:blip r:embed="rId2"/>
                <a:stretch>
                  <a:fillRect l="-1068"/>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Marcador de contenido 1"/>
              <p:cNvSpPr txBox="1">
                <a:spLocks/>
              </p:cNvSpPr>
              <p:nvPr/>
            </p:nvSpPr>
            <p:spPr>
              <a:xfrm>
                <a:off x="6167993" y="374073"/>
                <a:ext cx="5702647" cy="606829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endParaRPr lang="es-ES" dirty="0" smtClean="0"/>
              </a:p>
              <a:p>
                <a:pPr marL="0" indent="0">
                  <a:buNone/>
                </a:pPr>
                <a14:m>
                  <m:oMathPara xmlns:m="http://schemas.openxmlformats.org/officeDocument/2006/math">
                    <m:oMathParaPr>
                      <m:jc m:val="centerGroup"/>
                    </m:oMathParaPr>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r>
                        <a:rPr lang="es-ES" i="1">
                          <a:latin typeface="Cambria Math" panose="02040503050406030204" pitchFamily="18" charset="0"/>
                        </a:rPr>
                        <m:t>=</m:t>
                      </m:r>
                      <m:r>
                        <a:rPr lang="es-ES" i="1">
                          <a:latin typeface="Cambria Math" panose="02040503050406030204" pitchFamily="18" charset="0"/>
                        </a:rPr>
                        <m:t>𝑔𝑅</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𝑡𝑎𝑔</m:t>
                          </m:r>
                          <m:r>
                            <a:rPr lang="es-ES" i="1">
                              <a:latin typeface="Cambria Math" panose="02040503050406030204" pitchFamily="18" charset="0"/>
                              <a:ea typeface="Cambria Math" panose="02040503050406030204" pitchFamily="18" charset="0"/>
                            </a:rPr>
                            <m:t>𝜃</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𝜇</m:t>
                          </m:r>
                          <m:r>
                            <m:rPr>
                              <m:nor/>
                            </m:rPr>
                            <a:rPr lang="es-ES" dirty="0"/>
                            <m:t> </m:t>
                          </m:r>
                        </m:num>
                        <m:den>
                          <m:r>
                            <a:rPr lang="es-ES" i="1">
                              <a:latin typeface="Cambria Math" panose="02040503050406030204" pitchFamily="18" charset="0"/>
                              <a:ea typeface="Cambria Math" panose="02040503050406030204" pitchFamily="18" charset="0"/>
                            </a:rPr>
                            <m:t>1−</m:t>
                          </m:r>
                          <m:r>
                            <a:rPr lang="es-ES" i="1">
                              <a:latin typeface="Cambria Math" panose="02040503050406030204" pitchFamily="18" charset="0"/>
                              <a:ea typeface="Cambria Math" panose="02040503050406030204" pitchFamily="18" charset="0"/>
                            </a:rPr>
                            <m:t>𝜇</m:t>
                          </m:r>
                          <m:r>
                            <m:rPr>
                              <m:nor/>
                            </m:rPr>
                            <a:rPr lang="es-ES" dirty="0"/>
                            <m:t> </m:t>
                          </m:r>
                          <m:r>
                            <a:rPr lang="es-ES" i="1">
                              <a:latin typeface="Cambria Math" panose="02040503050406030204" pitchFamily="18" charset="0"/>
                              <a:ea typeface="Cambria Math" panose="02040503050406030204" pitchFamily="18" charset="0"/>
                            </a:rPr>
                            <m:t>𝑡𝑎𝑔</m:t>
                          </m:r>
                          <m:r>
                            <a:rPr lang="es-ES" i="1">
                              <a:latin typeface="Cambria Math" panose="02040503050406030204" pitchFamily="18" charset="0"/>
                              <a:ea typeface="Cambria Math" panose="02040503050406030204" pitchFamily="18" charset="0"/>
                            </a:rPr>
                            <m:t>𝜃</m:t>
                          </m:r>
                        </m:den>
                      </m:f>
                    </m:oMath>
                  </m:oMathPara>
                </a14:m>
                <a:endParaRPr lang="es-ES" dirty="0" smtClean="0"/>
              </a:p>
              <a:p>
                <a:pPr marL="0" indent="0">
                  <a:buNone/>
                </a:pPr>
                <a:endParaRPr lang="es-ES" dirty="0" smtClean="0"/>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𝑣</m:t>
                      </m:r>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𝑅𝑔</m:t>
                          </m:r>
                          <m:d>
                            <m:dPr>
                              <m:ctrlPr>
                                <a:rPr lang="es-ES" b="0" i="1" smtClean="0">
                                  <a:latin typeface="Cambria Math" panose="02040503050406030204" pitchFamily="18" charset="0"/>
                                </a:rPr>
                              </m:ctrlPr>
                            </m:dPr>
                            <m:e>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𝑡𝑎𝑔</m:t>
                                  </m:r>
                                  <m:r>
                                    <a:rPr lang="es-ES" i="1">
                                      <a:latin typeface="Cambria Math" panose="02040503050406030204" pitchFamily="18" charset="0"/>
                                      <a:ea typeface="Cambria Math" panose="02040503050406030204" pitchFamily="18" charset="0"/>
                                    </a:rPr>
                                    <m:t>𝜃</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𝜇</m:t>
                                  </m:r>
                                  <m:r>
                                    <m:rPr>
                                      <m:nor/>
                                    </m:rPr>
                                    <a:rPr lang="es-ES" dirty="0"/>
                                    <m:t> </m:t>
                                  </m:r>
                                </m:num>
                                <m:den>
                                  <m:r>
                                    <a:rPr lang="es-ES" i="1">
                                      <a:latin typeface="Cambria Math" panose="02040503050406030204" pitchFamily="18" charset="0"/>
                                      <a:ea typeface="Cambria Math" panose="02040503050406030204" pitchFamily="18" charset="0"/>
                                    </a:rPr>
                                    <m:t>1−</m:t>
                                  </m:r>
                                  <m:r>
                                    <a:rPr lang="es-ES" i="1">
                                      <a:latin typeface="Cambria Math" panose="02040503050406030204" pitchFamily="18" charset="0"/>
                                      <a:ea typeface="Cambria Math" panose="02040503050406030204" pitchFamily="18" charset="0"/>
                                    </a:rPr>
                                    <m:t>𝜇</m:t>
                                  </m:r>
                                  <m:r>
                                    <m:rPr>
                                      <m:nor/>
                                    </m:rPr>
                                    <a:rPr lang="es-ES" dirty="0"/>
                                    <m:t> </m:t>
                                  </m:r>
                                  <m:r>
                                    <a:rPr lang="es-ES" i="1">
                                      <a:latin typeface="Cambria Math" panose="02040503050406030204" pitchFamily="18" charset="0"/>
                                      <a:ea typeface="Cambria Math" panose="02040503050406030204" pitchFamily="18" charset="0"/>
                                    </a:rPr>
                                    <m:t>𝑡𝑎𝑔</m:t>
                                  </m:r>
                                  <m:r>
                                    <a:rPr lang="es-ES" i="1">
                                      <a:latin typeface="Cambria Math" panose="02040503050406030204" pitchFamily="18" charset="0"/>
                                      <a:ea typeface="Cambria Math" panose="02040503050406030204" pitchFamily="18" charset="0"/>
                                    </a:rPr>
                                    <m:t>𝜃</m:t>
                                  </m:r>
                                </m:den>
                              </m:f>
                            </m:e>
                          </m:d>
                        </m:e>
                      </m:rad>
                    </m:oMath>
                  </m:oMathPara>
                </a14:m>
                <a:endParaRPr lang="es-ES" dirty="0" smtClean="0"/>
              </a:p>
              <a:p>
                <a:pPr marL="0" indent="0">
                  <a:buNone/>
                </a:pPr>
                <a:endParaRPr lang="es-ES" dirty="0"/>
              </a:p>
              <a:p>
                <a:pPr marL="0" indent="0">
                  <a:buNone/>
                </a:pPr>
                <a:r>
                  <a:rPr lang="es-ES" dirty="0" smtClean="0"/>
                  <a:t>Esta ultima expresión corresponde a la velocidad máxima que puede alcanzar un coche en una curva con peralte y con roce </a:t>
                </a:r>
                <a:endParaRPr lang="es-ES" dirty="0"/>
              </a:p>
              <a:p>
                <a:pPr marL="0" indent="0">
                  <a:buNone/>
                </a:pPr>
                <a:endParaRPr lang="es-ES" dirty="0" smtClean="0"/>
              </a:p>
              <a:p>
                <a14:m>
                  <m:oMath xmlns:m="http://schemas.openxmlformats.org/officeDocument/2006/math">
                    <m:r>
                      <a:rPr lang="es-ES" sz="3600" i="1" smtClean="0">
                        <a:solidFill>
                          <a:srgbClr val="FF0000"/>
                        </a:solidFill>
                        <a:latin typeface="Cambria Math" panose="02040503050406030204" pitchFamily="18" charset="0"/>
                      </a:rPr>
                      <m:t>𝑣</m:t>
                    </m:r>
                    <m:r>
                      <a:rPr lang="es-ES" sz="3600" i="1" smtClean="0">
                        <a:solidFill>
                          <a:srgbClr val="FF0000"/>
                        </a:solidFill>
                        <a:latin typeface="Cambria Math" panose="02040503050406030204" pitchFamily="18" charset="0"/>
                      </a:rPr>
                      <m:t>=</m:t>
                    </m:r>
                    <m:rad>
                      <m:radPr>
                        <m:degHide m:val="on"/>
                        <m:ctrlPr>
                          <a:rPr lang="es-ES" sz="3600" i="1">
                            <a:solidFill>
                              <a:srgbClr val="FF0000"/>
                            </a:solidFill>
                            <a:latin typeface="Cambria Math" panose="02040503050406030204" pitchFamily="18" charset="0"/>
                          </a:rPr>
                        </m:ctrlPr>
                      </m:radPr>
                      <m:deg/>
                      <m:e>
                        <m:r>
                          <a:rPr lang="es-ES" sz="3600" i="1">
                            <a:solidFill>
                              <a:srgbClr val="FF0000"/>
                            </a:solidFill>
                            <a:latin typeface="Cambria Math" panose="02040503050406030204" pitchFamily="18" charset="0"/>
                          </a:rPr>
                          <m:t>𝑅𝑔</m:t>
                        </m:r>
                        <m:d>
                          <m:dPr>
                            <m:ctrlPr>
                              <a:rPr lang="es-ES" sz="3600" i="1">
                                <a:solidFill>
                                  <a:srgbClr val="FF0000"/>
                                </a:solidFill>
                                <a:latin typeface="Cambria Math" panose="02040503050406030204" pitchFamily="18" charset="0"/>
                              </a:rPr>
                            </m:ctrlPr>
                          </m:dPr>
                          <m:e>
                            <m:f>
                              <m:fPr>
                                <m:ctrlPr>
                                  <a:rPr lang="es-ES" sz="3600" i="1">
                                    <a:solidFill>
                                      <a:srgbClr val="FF0000"/>
                                    </a:solidFill>
                                    <a:latin typeface="Cambria Math" panose="02040503050406030204" pitchFamily="18" charset="0"/>
                                    <a:ea typeface="Cambria Math" panose="02040503050406030204" pitchFamily="18" charset="0"/>
                                  </a:rPr>
                                </m:ctrlPr>
                              </m:fPr>
                              <m:num>
                                <m:r>
                                  <a:rPr lang="es-ES" sz="3600" i="1">
                                    <a:solidFill>
                                      <a:srgbClr val="FF0000"/>
                                    </a:solidFill>
                                    <a:latin typeface="Cambria Math" panose="02040503050406030204" pitchFamily="18" charset="0"/>
                                    <a:ea typeface="Cambria Math" panose="02040503050406030204" pitchFamily="18" charset="0"/>
                                  </a:rPr>
                                  <m:t>𝑡𝑎𝑔</m:t>
                                </m:r>
                                <m:r>
                                  <a:rPr lang="es-ES" sz="3600" i="1">
                                    <a:solidFill>
                                      <a:srgbClr val="FF0000"/>
                                    </a:solidFill>
                                    <a:latin typeface="Cambria Math" panose="02040503050406030204" pitchFamily="18" charset="0"/>
                                    <a:ea typeface="Cambria Math" panose="02040503050406030204" pitchFamily="18" charset="0"/>
                                  </a:rPr>
                                  <m:t>𝜃</m:t>
                                </m:r>
                                <m:r>
                                  <a:rPr lang="es-ES" sz="3600" i="1">
                                    <a:solidFill>
                                      <a:srgbClr val="FF0000"/>
                                    </a:solidFill>
                                    <a:latin typeface="Cambria Math" panose="02040503050406030204" pitchFamily="18" charset="0"/>
                                    <a:ea typeface="Cambria Math" panose="02040503050406030204" pitchFamily="18" charset="0"/>
                                  </a:rPr>
                                  <m:t>+</m:t>
                                </m:r>
                                <m:r>
                                  <a:rPr lang="es-ES" sz="3600" i="1">
                                    <a:solidFill>
                                      <a:srgbClr val="FF0000"/>
                                    </a:solidFill>
                                    <a:latin typeface="Cambria Math" panose="02040503050406030204" pitchFamily="18" charset="0"/>
                                    <a:ea typeface="Cambria Math" panose="02040503050406030204" pitchFamily="18" charset="0"/>
                                  </a:rPr>
                                  <m:t>𝜇</m:t>
                                </m:r>
                                <m:r>
                                  <m:rPr>
                                    <m:nor/>
                                  </m:rPr>
                                  <a:rPr lang="es-ES" sz="3600" dirty="0">
                                    <a:solidFill>
                                      <a:srgbClr val="FF0000"/>
                                    </a:solidFill>
                                  </a:rPr>
                                  <m:t> </m:t>
                                </m:r>
                              </m:num>
                              <m:den>
                                <m:r>
                                  <a:rPr lang="es-ES" sz="3600" i="1">
                                    <a:solidFill>
                                      <a:srgbClr val="FF0000"/>
                                    </a:solidFill>
                                    <a:latin typeface="Cambria Math" panose="02040503050406030204" pitchFamily="18" charset="0"/>
                                    <a:ea typeface="Cambria Math" panose="02040503050406030204" pitchFamily="18" charset="0"/>
                                  </a:rPr>
                                  <m:t>1−</m:t>
                                </m:r>
                                <m:r>
                                  <a:rPr lang="es-ES" sz="3600" i="1">
                                    <a:solidFill>
                                      <a:srgbClr val="FF0000"/>
                                    </a:solidFill>
                                    <a:latin typeface="Cambria Math" panose="02040503050406030204" pitchFamily="18" charset="0"/>
                                    <a:ea typeface="Cambria Math" panose="02040503050406030204" pitchFamily="18" charset="0"/>
                                  </a:rPr>
                                  <m:t>𝜇</m:t>
                                </m:r>
                                <m:r>
                                  <m:rPr>
                                    <m:nor/>
                                  </m:rPr>
                                  <a:rPr lang="es-ES" sz="3600" dirty="0">
                                    <a:solidFill>
                                      <a:srgbClr val="FF0000"/>
                                    </a:solidFill>
                                  </a:rPr>
                                  <m:t> </m:t>
                                </m:r>
                                <m:r>
                                  <a:rPr lang="es-ES" sz="3600" i="1">
                                    <a:solidFill>
                                      <a:srgbClr val="FF0000"/>
                                    </a:solidFill>
                                    <a:latin typeface="Cambria Math" panose="02040503050406030204" pitchFamily="18" charset="0"/>
                                    <a:ea typeface="Cambria Math" panose="02040503050406030204" pitchFamily="18" charset="0"/>
                                  </a:rPr>
                                  <m:t>𝑡𝑎𝑔</m:t>
                                </m:r>
                                <m:r>
                                  <a:rPr lang="es-ES" sz="3600" i="1">
                                    <a:solidFill>
                                      <a:srgbClr val="FF0000"/>
                                    </a:solidFill>
                                    <a:latin typeface="Cambria Math" panose="02040503050406030204" pitchFamily="18" charset="0"/>
                                    <a:ea typeface="Cambria Math" panose="02040503050406030204" pitchFamily="18" charset="0"/>
                                  </a:rPr>
                                  <m:t>𝜃</m:t>
                                </m:r>
                              </m:den>
                            </m:f>
                          </m:e>
                        </m:d>
                      </m:e>
                    </m:rad>
                  </m:oMath>
                </a14:m>
                <a:endParaRPr lang="es-ES" sz="3600" dirty="0" smtClean="0"/>
              </a:p>
            </p:txBody>
          </p:sp>
        </mc:Choice>
        <mc:Fallback xmlns="">
          <p:sp>
            <p:nvSpPr>
              <p:cNvPr id="5" name="Marcador de contenido 1"/>
              <p:cNvSpPr txBox="1">
                <a:spLocks noRot="1" noChangeAspect="1" noMove="1" noResize="1" noEditPoints="1" noAdjustHandles="1" noChangeArrowheads="1" noChangeShapeType="1" noTextEdit="1"/>
              </p:cNvSpPr>
              <p:nvPr/>
            </p:nvSpPr>
            <p:spPr>
              <a:xfrm>
                <a:off x="6167993" y="374073"/>
                <a:ext cx="5702647" cy="6068291"/>
              </a:xfrm>
              <a:prstGeom prst="rect">
                <a:avLst/>
              </a:prstGeom>
              <a:blipFill rotWithShape="0">
                <a:blip r:embed="rId3"/>
                <a:stretch>
                  <a:fillRect l="-1176"/>
                </a:stretch>
              </a:blipFill>
            </p:spPr>
            <p:txBody>
              <a:bodyPr/>
              <a:lstStyle/>
              <a:p>
                <a:r>
                  <a:rPr lang="es-CL">
                    <a:noFill/>
                  </a:rPr>
                  <a:t> </a:t>
                </a:r>
              </a:p>
            </p:txBody>
          </p:sp>
        </mc:Fallback>
      </mc:AlternateContent>
    </p:spTree>
    <p:extLst>
      <p:ext uri="{BB962C8B-B14F-4D97-AF65-F5344CB8AC3E}">
        <p14:creationId xmlns:p14="http://schemas.microsoft.com/office/powerpoint/2010/main" val="380718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823" y="193929"/>
            <a:ext cx="10058400" cy="1609344"/>
          </a:xfrm>
        </p:spPr>
        <p:txBody>
          <a:bodyPr/>
          <a:lstStyle/>
          <a:p>
            <a:r>
              <a:rPr lang="es-ES" dirty="0" smtClean="0"/>
              <a:t>Problemas de aplicación.</a:t>
            </a:r>
            <a:endParaRPr lang="es-CL" dirty="0"/>
          </a:p>
        </p:txBody>
      </p:sp>
      <p:sp>
        <p:nvSpPr>
          <p:cNvPr id="3" name="Marcador de contenido 2"/>
          <p:cNvSpPr>
            <a:spLocks noGrp="1"/>
          </p:cNvSpPr>
          <p:nvPr>
            <p:ph idx="1"/>
          </p:nvPr>
        </p:nvSpPr>
        <p:spPr>
          <a:xfrm>
            <a:off x="477420" y="1400191"/>
            <a:ext cx="10058400" cy="4050792"/>
          </a:xfrm>
        </p:spPr>
        <p:txBody>
          <a:bodyPr>
            <a:normAutofit/>
          </a:bodyPr>
          <a:lstStyle/>
          <a:p>
            <a:r>
              <a:rPr lang="es-ES" dirty="0" smtClean="0"/>
              <a:t>1.- Un cuerpo de peso P=mg , gira en una circunferencia atado a una cuerda de largo R , determinar:</a:t>
            </a:r>
          </a:p>
          <a:p>
            <a:r>
              <a:rPr lang="es-ES" dirty="0" smtClean="0"/>
              <a:t>La tensión en la cuerda cuando pasa por el punto mas alto de la trayectoria.</a:t>
            </a:r>
          </a:p>
          <a:p>
            <a:r>
              <a:rPr lang="es-ES" dirty="0" smtClean="0"/>
              <a:t>La tensión en la cuerda cuando pasa por el punto mas bajo de la trayectoria.</a:t>
            </a:r>
          </a:p>
          <a:p>
            <a:r>
              <a:rPr lang="es-ES" dirty="0" smtClean="0"/>
              <a:t> </a:t>
            </a:r>
            <a:endParaRPr lang="es-C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6036" y="3094482"/>
            <a:ext cx="223837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916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8783" y="569100"/>
            <a:ext cx="10058400" cy="4050792"/>
          </a:xfrm>
        </p:spPr>
        <p:txBody>
          <a:bodyPr>
            <a:normAutofit/>
          </a:bodyPr>
          <a:lstStyle/>
          <a:p>
            <a:r>
              <a:rPr lang="es-CL" dirty="0" smtClean="0"/>
              <a:t>2.- ¿Cuál </a:t>
            </a:r>
            <a:r>
              <a:rPr lang="es-CL" dirty="0"/>
              <a:t>es la fuerza que ejerce el riel sobre la bolita en A al ser lanzado de una altura tal que equivale a su velocidad critica.</a:t>
            </a:r>
          </a:p>
          <a:p>
            <a:r>
              <a:rPr lang="es-CL" dirty="0"/>
              <a:t>¿De que altura debe lanzarse para que en B alcance su velocidad critica</a:t>
            </a:r>
            <a:r>
              <a:rPr lang="es-CL" dirty="0" smtClean="0"/>
              <a:t>?</a:t>
            </a:r>
          </a:p>
          <a:p>
            <a:endParaRPr lang="es-ES" dirty="0"/>
          </a:p>
          <a:p>
            <a:pPr marL="0" indent="0">
              <a:buNone/>
            </a:pPr>
            <a:r>
              <a:rPr lang="es-CL" dirty="0"/>
              <a:t/>
            </a:r>
            <a:br>
              <a:rPr lang="es-CL" dirty="0"/>
            </a:br>
            <a:endParaRPr lang="es-ES" dirty="0" smtClean="0"/>
          </a:p>
          <a:p>
            <a:endParaRPr lang="es-ES" dirty="0"/>
          </a:p>
          <a:p>
            <a:endParaRPr lang="es-ES" dirty="0" smtClean="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a:p>
          <a:p>
            <a:endParaRPr lang="es-ES" dirty="0" smtClean="0"/>
          </a:p>
          <a:p>
            <a:endParaRPr lang="es-ES" dirty="0"/>
          </a:p>
          <a:p>
            <a:endParaRPr lang="es-ES" dirty="0" smtClean="0"/>
          </a:p>
          <a:p>
            <a:endParaRPr lang="es-ES" dirty="0"/>
          </a:p>
          <a:p>
            <a:endParaRPr lang="es-C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293" y="2594496"/>
            <a:ext cx="35337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608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3178" y="678975"/>
            <a:ext cx="10058400" cy="5799098"/>
          </a:xfrm>
        </p:spPr>
        <p:txBody>
          <a:bodyPr>
            <a:normAutofit/>
          </a:bodyPr>
          <a:lstStyle/>
          <a:p>
            <a:r>
              <a:rPr lang="es-ES" dirty="0" smtClean="0"/>
              <a:t>3.- El peralte de una curva de 3km de radio tiene un ángulo de 15º. Determinar la velocidad máxima a que debe tomar la cuerva una vehículo sin derrapar.</a:t>
            </a:r>
          </a:p>
          <a:p>
            <a:endParaRPr lang="es-ES" dirty="0"/>
          </a:p>
          <a:p>
            <a:r>
              <a:rPr lang="es-ES" dirty="0" smtClean="0"/>
              <a:t>4.- Una curva plana tiene una señalética que indica la máxima velocidad como 90km/h. cual es el radio medio de la curva, si el roce es 0.55.</a:t>
            </a:r>
          </a:p>
          <a:p>
            <a:endParaRPr lang="es-ES" dirty="0"/>
          </a:p>
          <a:p>
            <a:r>
              <a:rPr lang="es-ES" dirty="0" smtClean="0"/>
              <a:t>4.- El roce del asfalto de una </a:t>
            </a:r>
            <a:r>
              <a:rPr lang="es-ES" dirty="0" smtClean="0"/>
              <a:t>curva </a:t>
            </a:r>
            <a:r>
              <a:rPr lang="es-ES" dirty="0" smtClean="0"/>
              <a:t>en una carretera es de 0,60 y la máxima velocidad esta indicada como0  60km/h. </a:t>
            </a:r>
          </a:p>
          <a:p>
            <a:r>
              <a:rPr lang="es-ES" dirty="0"/>
              <a:t>¿</a:t>
            </a:r>
            <a:r>
              <a:rPr lang="es-ES" dirty="0" smtClean="0"/>
              <a:t>cuál es el radio medio de la curva?</a:t>
            </a:r>
          </a:p>
          <a:p>
            <a:endParaRPr lang="es-ES" dirty="0" smtClean="0"/>
          </a:p>
          <a:p>
            <a:r>
              <a:rPr lang="es-ES" dirty="0" smtClean="0"/>
              <a:t>5.- Un curva peraltada tiene un ángulo de 16º , y la máxima velocidad indicada es de 110km/h , si el roce es despreciable . Determine el radio medio de la curva.</a:t>
            </a:r>
            <a:endParaRPr lang="es-CL" dirty="0"/>
          </a:p>
        </p:txBody>
      </p:sp>
    </p:spTree>
    <p:extLst>
      <p:ext uri="{BB962C8B-B14F-4D97-AF65-F5344CB8AC3E}">
        <p14:creationId xmlns:p14="http://schemas.microsoft.com/office/powerpoint/2010/main" val="2617259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7927" y="180109"/>
            <a:ext cx="11457709" cy="6511636"/>
          </a:xfrm>
        </p:spPr>
        <p:txBody>
          <a:bodyPr>
            <a:normAutofit/>
          </a:bodyPr>
          <a:lstStyle/>
          <a:p>
            <a:r>
              <a:rPr lang="es-CL" dirty="0" smtClean="0"/>
              <a:t>6.- Un </a:t>
            </a:r>
            <a:r>
              <a:rPr lang="es-CL" dirty="0"/>
              <a:t>vehículo circula sobre una curva peraltada de 60 m de radio. Suponiendo que no existe fuerza de rozamiento, ¿Cuál debe ser el ángulo de peralte, para que el vehículo pueda tomar la curva a 60 km/h sin derrapar</a:t>
            </a:r>
            <a:r>
              <a:rPr lang="es-CL" dirty="0" smtClean="0"/>
              <a:t>?</a:t>
            </a:r>
          </a:p>
          <a:p>
            <a:endParaRPr lang="es-ES" dirty="0"/>
          </a:p>
          <a:p>
            <a:r>
              <a:rPr lang="es-ES" dirty="0" smtClean="0"/>
              <a:t>7.- Una curva tiene un peralte de 12º y un coeficiente de </a:t>
            </a:r>
            <a:r>
              <a:rPr lang="es-ES" smtClean="0"/>
              <a:t>roce </a:t>
            </a:r>
            <a:r>
              <a:rPr lang="es-ES" smtClean="0"/>
              <a:t>más </a:t>
            </a:r>
            <a:r>
              <a:rPr lang="es-ES" dirty="0" smtClean="0"/>
              <a:t>o menos estándar (buscar en internet la información) . Si el radio medio de la curva es de 800 metros . Determine la velocidad máxima con que un vehículo puede tomar la curva sin derrapar.</a:t>
            </a:r>
          </a:p>
          <a:p>
            <a:endParaRPr lang="es-ES" dirty="0" smtClean="0"/>
          </a:p>
          <a:p>
            <a:r>
              <a:rPr lang="es-ES" dirty="0" smtClean="0"/>
              <a:t>8.- Un vehículo pesado toma una curva en la carretera 5 sur a la altura de Chimbarongo, el radio de la curva en promedio es de 1200 metros y el coeficiente de roce es el estándar para una carretera de alta velocidad. El peralte de la curva es de 8º. Determinar la velocidad máxima que puede tomar la curva el vehículo pesado sin derrapar.</a:t>
            </a:r>
          </a:p>
          <a:p>
            <a:endParaRPr lang="es-ES" dirty="0"/>
          </a:p>
          <a:p>
            <a:r>
              <a:rPr lang="es-ES" dirty="0" smtClean="0"/>
              <a:t>9.- En el problema anterior , suponga que un vehículo liviano circula por la misma carretera , pero en un día de lluvia. Averigüe como cambia el coeficiente de roce y determine ahora la velocidad máxima que permite tomar la curva sin derrapar.</a:t>
            </a:r>
            <a:endParaRPr lang="es-CL" dirty="0"/>
          </a:p>
        </p:txBody>
      </p:sp>
    </p:spTree>
    <p:extLst>
      <p:ext uri="{BB962C8B-B14F-4D97-AF65-F5344CB8AC3E}">
        <p14:creationId xmlns:p14="http://schemas.microsoft.com/office/powerpoint/2010/main" val="2534603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4693" y="317206"/>
            <a:ext cx="10058400" cy="1609344"/>
          </a:xfrm>
        </p:spPr>
        <p:txBody>
          <a:bodyPr/>
          <a:lstStyle/>
          <a:p>
            <a:r>
              <a:rPr lang="es-ES" dirty="0" smtClean="0"/>
              <a:t>Para tener en cuenta.</a:t>
            </a:r>
            <a:endParaRPr lang="es-CL" dirty="0"/>
          </a:p>
        </p:txBody>
      </p:sp>
      <p:sp>
        <p:nvSpPr>
          <p:cNvPr id="3" name="Marcador de contenido 2"/>
          <p:cNvSpPr>
            <a:spLocks noGrp="1"/>
          </p:cNvSpPr>
          <p:nvPr>
            <p:ph idx="1"/>
          </p:nvPr>
        </p:nvSpPr>
        <p:spPr>
          <a:xfrm>
            <a:off x="438783" y="1720488"/>
            <a:ext cx="10058400" cy="4050792"/>
          </a:xfrm>
        </p:spPr>
        <p:txBody>
          <a:bodyPr/>
          <a:lstStyle/>
          <a:p>
            <a:r>
              <a:rPr lang="es-ES" dirty="0" smtClean="0"/>
              <a:t>Carácter vectorial del movimiento circular.</a:t>
            </a:r>
            <a:endParaRPr lang="es-C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1892" y="2207596"/>
            <a:ext cx="538162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919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55557" y="3811663"/>
            <a:ext cx="2670879" cy="497101"/>
          </a:xfrm>
        </p:spPr>
        <p:txBody>
          <a:bodyPr/>
          <a:lstStyle/>
          <a:p>
            <a:r>
              <a:rPr lang="es-ES" dirty="0" smtClean="0"/>
              <a:t>Montoya.- </a:t>
            </a:r>
            <a:endParaRPr lang="es-CL" dirty="0"/>
          </a:p>
        </p:txBody>
      </p:sp>
    </p:spTree>
    <p:extLst>
      <p:ext uri="{BB962C8B-B14F-4D97-AF65-F5344CB8AC3E}">
        <p14:creationId xmlns:p14="http://schemas.microsoft.com/office/powerpoint/2010/main" val="51931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5906" y="577621"/>
            <a:ext cx="10058400" cy="4050792"/>
          </a:xfrm>
        </p:spPr>
        <p:txBody>
          <a:bodyPr/>
          <a:lstStyle/>
          <a:p>
            <a:r>
              <a:rPr lang="es-ES" dirty="0" smtClean="0"/>
              <a:t>Módulo de la fuerza centrípeta. </a:t>
            </a:r>
          </a:p>
          <a:p>
            <a:r>
              <a:rPr lang="es-ES" dirty="0" smtClean="0"/>
              <a:t> </a:t>
            </a:r>
            <a:r>
              <a:rPr lang="es-ES" dirty="0"/>
              <a:t>C</a:t>
            </a:r>
            <a:r>
              <a:rPr lang="es-ES" dirty="0" smtClean="0"/>
              <a:t>arácter vectorial. </a:t>
            </a:r>
            <a:endParaRPr lang="es-CL" dirty="0"/>
          </a:p>
        </p:txBody>
      </p:sp>
      <p:sp>
        <p:nvSpPr>
          <p:cNvPr id="4" name="Rectángulo 3"/>
          <p:cNvSpPr>
            <a:spLocks noRot="1" noChangeAspect="1" noMove="1" noResize="1" noEditPoints="1" noAdjustHandles="1" noChangeArrowheads="1" noChangeShapeType="1" noTextEdit="1"/>
          </p:cNvSpPr>
          <p:nvPr/>
        </p:nvSpPr>
        <p:spPr>
          <a:xfrm>
            <a:off x="2689784" y="1158833"/>
            <a:ext cx="2907399" cy="954107"/>
          </a:xfrm>
          <a:prstGeom prst="rect">
            <a:avLst/>
          </a:prstGeom>
          <a:blipFill rotWithShape="0">
            <a:blip r:embed="rId2"/>
            <a:stretch>
              <a:fillRect/>
            </a:stretch>
          </a:blipFill>
        </p:spPr>
        <p:txBody>
          <a:bodyPr/>
          <a:lstStyle/>
          <a:p>
            <a:pPr>
              <a:defRPr/>
            </a:pPr>
            <a:r>
              <a:rPr lang="es-CL">
                <a:noFill/>
              </a:rPr>
              <a:t> </a:t>
            </a:r>
          </a:p>
        </p:txBody>
      </p:sp>
      <p:pic>
        <p:nvPicPr>
          <p:cNvPr id="2" name="Imagen 1"/>
          <p:cNvPicPr>
            <a:picLocks noChangeAspect="1"/>
          </p:cNvPicPr>
          <p:nvPr/>
        </p:nvPicPr>
        <p:blipFill>
          <a:blip r:embed="rId3"/>
          <a:stretch>
            <a:fillRect/>
          </a:stretch>
        </p:blipFill>
        <p:spPr>
          <a:xfrm>
            <a:off x="5455106" y="4781031"/>
            <a:ext cx="5591175" cy="952500"/>
          </a:xfrm>
          <a:prstGeom prst="rect">
            <a:avLst/>
          </a:prstGeom>
        </p:spPr>
      </p:pic>
      <p:pic>
        <p:nvPicPr>
          <p:cNvPr id="6" name="Imagen 5"/>
          <p:cNvPicPr>
            <a:picLocks noChangeAspect="1"/>
          </p:cNvPicPr>
          <p:nvPr/>
        </p:nvPicPr>
        <p:blipFill>
          <a:blip r:embed="rId4"/>
          <a:stretch>
            <a:fillRect/>
          </a:stretch>
        </p:blipFill>
        <p:spPr>
          <a:xfrm>
            <a:off x="970521" y="2400000"/>
            <a:ext cx="3438525" cy="3486150"/>
          </a:xfrm>
          <a:prstGeom prst="rect">
            <a:avLst/>
          </a:prstGeom>
        </p:spPr>
      </p:pic>
    </p:spTree>
    <p:extLst>
      <p:ext uri="{BB962C8B-B14F-4D97-AF65-F5344CB8AC3E}">
        <p14:creationId xmlns:p14="http://schemas.microsoft.com/office/powerpoint/2010/main" val="2940567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1827" y="202395"/>
            <a:ext cx="10058400" cy="5285103"/>
          </a:xfrm>
        </p:spPr>
        <p:txBody>
          <a:bodyPr>
            <a:normAutofit/>
          </a:bodyPr>
          <a:lstStyle/>
          <a:p>
            <a:r>
              <a:rPr lang="es-ES" dirty="0" smtClean="0"/>
              <a:t>La fuerza centrípeta: </a:t>
            </a:r>
          </a:p>
          <a:p>
            <a:endParaRPr lang="es-ES" dirty="0"/>
          </a:p>
          <a:p>
            <a:r>
              <a:rPr lang="es-ES" dirty="0" smtClean="0"/>
              <a:t>Si o existiera esta fuerza, el cuerpo seguiría un movimiento rectilíneo y uniforme según la tangente  en el punto donde desapareciera; ene se punto trata de conservar su inercia.</a:t>
            </a:r>
          </a:p>
          <a:p>
            <a:endParaRPr lang="es-ES" dirty="0"/>
          </a:p>
          <a:p>
            <a:r>
              <a:rPr lang="es-ES" dirty="0" smtClean="0"/>
              <a:t>Además como la fuerza centrípeta es </a:t>
            </a:r>
          </a:p>
          <a:p>
            <a:r>
              <a:rPr lang="es-ES" dirty="0" smtClean="0"/>
              <a:t>perpendicular a la trayectoria </a:t>
            </a:r>
          </a:p>
          <a:p>
            <a:r>
              <a:rPr lang="es-ES" dirty="0" smtClean="0"/>
              <a:t> ( perpendicular a la tangente en cada</a:t>
            </a:r>
          </a:p>
          <a:p>
            <a:r>
              <a:rPr lang="es-ES" dirty="0" smtClean="0"/>
              <a:t> punto de la circunferencia) no </a:t>
            </a:r>
          </a:p>
          <a:p>
            <a:r>
              <a:rPr lang="es-ES" dirty="0" smtClean="0"/>
              <a:t>efectúa trabajo alguno.</a:t>
            </a:r>
            <a:r>
              <a:rPr lang="es-CL" dirty="0"/>
              <a:t> </a:t>
            </a:r>
          </a:p>
        </p:txBody>
      </p:sp>
      <mc:AlternateContent xmlns:mc="http://schemas.openxmlformats.org/markup-compatibility/2006" xmlns:a14="http://schemas.microsoft.com/office/drawing/2010/main">
        <mc:Choice Requires="a14">
          <p:sp>
            <p:nvSpPr>
              <p:cNvPr id="2" name="Rectángulo 1"/>
              <p:cNvSpPr/>
              <p:nvPr/>
            </p:nvSpPr>
            <p:spPr>
              <a:xfrm>
                <a:off x="8742556" y="1792831"/>
                <a:ext cx="3144644" cy="2104230"/>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CL" i="1">
                              <a:latin typeface="Cambria Math" panose="02040503050406030204" pitchFamily="18" charset="0"/>
                              <a:ea typeface="Calibri" panose="020F0502020204030204" pitchFamily="34" charset="0"/>
                              <a:cs typeface="Times New Roman" panose="02020603050405020304" pitchFamily="18" charset="0"/>
                            </a:rPr>
                          </m:ctrlPr>
                        </m:sSubPr>
                        <m:e>
                          <m:r>
                            <a:rPr lang="es-CL" i="1">
                              <a:effectLst/>
                              <a:latin typeface="Cambria Math" panose="02040503050406030204" pitchFamily="18" charset="0"/>
                              <a:ea typeface="Calibri" panose="020F0502020204030204" pitchFamily="34" charset="0"/>
                              <a:cs typeface="Times New Roman" panose="02020603050405020304" pitchFamily="18" charset="0"/>
                            </a:rPr>
                            <m:t>𝐹</m:t>
                          </m:r>
                        </m:e>
                        <m:sub>
                          <m:r>
                            <a:rPr lang="es-CL" i="1">
                              <a:effectLst/>
                              <a:latin typeface="Cambria Math" panose="02040503050406030204" pitchFamily="18" charset="0"/>
                              <a:ea typeface="Calibri" panose="020F0502020204030204" pitchFamily="34" charset="0"/>
                              <a:cs typeface="Times New Roman" panose="02020603050405020304" pitchFamily="18" charset="0"/>
                            </a:rPr>
                            <m:t>𝑐</m:t>
                          </m:r>
                        </m:sub>
                      </m:sSub>
                      <m:r>
                        <a:rPr lang="es-CL" i="1">
                          <a:effectLst/>
                          <a:latin typeface="Cambria Math" panose="02040503050406030204" pitchFamily="18" charset="0"/>
                          <a:ea typeface="Calibri" panose="020F0502020204030204" pitchFamily="34" charset="0"/>
                          <a:cs typeface="Times New Roman" panose="02020603050405020304" pitchFamily="18" charset="0"/>
                        </a:rPr>
                        <m:t>=</m:t>
                      </m:r>
                      <m:r>
                        <a:rPr lang="es-CL" i="1">
                          <a:effectLst/>
                          <a:latin typeface="Cambria Math" panose="02040503050406030204" pitchFamily="18" charset="0"/>
                          <a:ea typeface="Calibri" panose="020F0502020204030204" pitchFamily="34" charset="0"/>
                          <a:cs typeface="Times New Roman" panose="02020603050405020304" pitchFamily="18" charset="0"/>
                        </a:rPr>
                        <m:t>𝑚</m:t>
                      </m:r>
                      <m:r>
                        <a:rPr lang="es-CL"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CL"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CL" i="1">
                                  <a:effectLst/>
                                  <a:latin typeface="Cambria Math" panose="02040503050406030204" pitchFamily="18" charset="0"/>
                                  <a:ea typeface="Calibri" panose="020F0502020204030204" pitchFamily="34" charset="0"/>
                                  <a:cs typeface="Times New Roman" panose="02020603050405020304" pitchFamily="18" charset="0"/>
                                </a:rPr>
                              </m:ctrlPr>
                            </m:sSupPr>
                            <m:e>
                              <m:r>
                                <a:rPr lang="es-CL" i="1">
                                  <a:effectLst/>
                                  <a:latin typeface="Cambria Math" panose="02040503050406030204" pitchFamily="18" charset="0"/>
                                  <a:ea typeface="Calibri" panose="020F0502020204030204" pitchFamily="34" charset="0"/>
                                  <a:cs typeface="Times New Roman" panose="02020603050405020304" pitchFamily="18" charset="0"/>
                                </a:rPr>
                                <m:t>𝑣</m:t>
                              </m:r>
                            </m:e>
                            <m:sup>
                              <m:r>
                                <a:rPr lang="es-CL"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s-CL" i="1">
                              <a:effectLst/>
                              <a:latin typeface="Cambria Math" panose="02040503050406030204" pitchFamily="18" charset="0"/>
                              <a:ea typeface="Calibri" panose="020F0502020204030204" pitchFamily="34" charset="0"/>
                              <a:cs typeface="Times New Roman" panose="02020603050405020304" pitchFamily="18" charset="0"/>
                            </a:rPr>
                            <m:t>𝑟</m:t>
                          </m:r>
                        </m:den>
                      </m:f>
                    </m:oMath>
                  </m:oMathPara>
                </a14:m>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CL" i="1">
                              <a:effectLst/>
                              <a:latin typeface="Cambria Math" panose="02040503050406030204" pitchFamily="18" charset="0"/>
                              <a:ea typeface="Calibri" panose="020F0502020204030204" pitchFamily="34" charset="0"/>
                              <a:cs typeface="Times New Roman" panose="02020603050405020304" pitchFamily="18" charset="0"/>
                            </a:rPr>
                          </m:ctrlPr>
                        </m:sSubPr>
                        <m:e>
                          <m:r>
                            <a:rPr lang="es-CL" i="1">
                              <a:effectLst/>
                              <a:latin typeface="Cambria Math" panose="02040503050406030204" pitchFamily="18" charset="0"/>
                              <a:ea typeface="Calibri" panose="020F0502020204030204" pitchFamily="34" charset="0"/>
                              <a:cs typeface="Times New Roman" panose="02020603050405020304" pitchFamily="18" charset="0"/>
                            </a:rPr>
                            <m:t>𝐹</m:t>
                          </m:r>
                        </m:e>
                        <m:sub>
                          <m:r>
                            <a:rPr lang="es-CL" i="1">
                              <a:effectLst/>
                              <a:latin typeface="Cambria Math" panose="02040503050406030204" pitchFamily="18" charset="0"/>
                              <a:ea typeface="Calibri" panose="020F0502020204030204" pitchFamily="34" charset="0"/>
                              <a:cs typeface="Times New Roman" panose="02020603050405020304" pitchFamily="18" charset="0"/>
                            </a:rPr>
                            <m:t>𝑐</m:t>
                          </m:r>
                        </m:sub>
                      </m:sSub>
                      <m:r>
                        <a:rPr lang="es-CL" i="1">
                          <a:effectLst/>
                          <a:latin typeface="Cambria Math" panose="02040503050406030204" pitchFamily="18" charset="0"/>
                          <a:ea typeface="Calibri" panose="020F0502020204030204" pitchFamily="34" charset="0"/>
                          <a:cs typeface="Times New Roman" panose="02020603050405020304" pitchFamily="18" charset="0"/>
                        </a:rPr>
                        <m:t>=</m:t>
                      </m:r>
                      <m:r>
                        <a:rPr lang="es-CL" i="1">
                          <a:effectLst/>
                          <a:latin typeface="Cambria Math" panose="02040503050406030204" pitchFamily="18" charset="0"/>
                          <a:ea typeface="Calibri" panose="020F0502020204030204" pitchFamily="34" charset="0"/>
                          <a:cs typeface="Times New Roman" panose="02020603050405020304" pitchFamily="18" charset="0"/>
                        </a:rPr>
                        <m:t>𝑚</m:t>
                      </m:r>
                      <m:r>
                        <a:rPr lang="es-CL"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CL" i="1">
                              <a:effectLst/>
                              <a:latin typeface="Cambria Math" panose="02040503050406030204" pitchFamily="18" charset="0"/>
                              <a:ea typeface="Calibri" panose="020F0502020204030204" pitchFamily="34" charset="0"/>
                              <a:cs typeface="Times New Roman" panose="02020603050405020304" pitchFamily="18" charset="0"/>
                            </a:rPr>
                          </m:ctrlPr>
                        </m:sSupPr>
                        <m:e>
                          <m:r>
                            <a:rPr lang="es-CL" i="1">
                              <a:effectLst/>
                              <a:latin typeface="Cambria Math" panose="02040503050406030204" pitchFamily="18" charset="0"/>
                              <a:ea typeface="Calibri" panose="020F0502020204030204" pitchFamily="34" charset="0"/>
                              <a:cs typeface="Times New Roman" panose="02020603050405020304" pitchFamily="18" charset="0"/>
                            </a:rPr>
                            <m:t>𝜔</m:t>
                          </m:r>
                        </m:e>
                        <m:sup>
                          <m:r>
                            <a:rPr lang="es-CL"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CL" i="1">
                          <a:effectLst/>
                          <a:latin typeface="Cambria Math" panose="02040503050406030204" pitchFamily="18" charset="0"/>
                          <a:ea typeface="Calibri" panose="020F0502020204030204" pitchFamily="34" charset="0"/>
                          <a:cs typeface="Times New Roman" panose="02020603050405020304" pitchFamily="18" charset="0"/>
                        </a:rPr>
                        <m:t>𝑟</m:t>
                      </m:r>
                    </m:oMath>
                  </m:oMathPara>
                </a14:m>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dirty="0">
                    <a:effectLst/>
                    <a:latin typeface="Calibri" panose="020F0502020204030204" pitchFamily="34" charset="0"/>
                    <a:ea typeface="Calibri" panose="020F0502020204030204" pitchFamily="34" charset="0"/>
                    <a:cs typeface="Times New Roman" panose="02020603050405020304" pitchFamily="18" charset="0"/>
                  </a:rPr>
                  <a:t> </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CL" i="1">
                              <a:effectLst/>
                              <a:latin typeface="Cambria Math" panose="02040503050406030204" pitchFamily="18" charset="0"/>
                            </a:rPr>
                          </m:ctrlPr>
                        </m:sSubPr>
                        <m:e>
                          <m:r>
                            <a:rPr lang="es-CL" i="1">
                              <a:effectLst/>
                              <a:latin typeface="Cambria Math" panose="02040503050406030204" pitchFamily="18" charset="0"/>
                              <a:ea typeface="Calibri" panose="020F0502020204030204" pitchFamily="34" charset="0"/>
                              <a:cs typeface="Times New Roman" panose="02020603050405020304" pitchFamily="18" charset="0"/>
                            </a:rPr>
                            <m:t>𝐹</m:t>
                          </m:r>
                        </m:e>
                        <m:sub>
                          <m:r>
                            <a:rPr lang="es-CL" i="1">
                              <a:effectLst/>
                              <a:latin typeface="Cambria Math" panose="02040503050406030204" pitchFamily="18" charset="0"/>
                              <a:ea typeface="Calibri" panose="020F0502020204030204" pitchFamily="34" charset="0"/>
                              <a:cs typeface="Times New Roman" panose="02020603050405020304" pitchFamily="18" charset="0"/>
                            </a:rPr>
                            <m:t>𝑐</m:t>
                          </m:r>
                        </m:sub>
                      </m:sSub>
                      <m:r>
                        <a:rPr lang="es-CL" i="1">
                          <a:effectLst/>
                          <a:latin typeface="Cambria Math" panose="02040503050406030204" pitchFamily="18" charset="0"/>
                          <a:ea typeface="Calibri" panose="020F0502020204030204" pitchFamily="34" charset="0"/>
                          <a:cs typeface="Times New Roman" panose="02020603050405020304" pitchFamily="18" charset="0"/>
                        </a:rPr>
                        <m:t>=</m:t>
                      </m:r>
                      <m:r>
                        <a:rPr lang="es-CL" i="1">
                          <a:effectLst/>
                          <a:latin typeface="Cambria Math" panose="02040503050406030204" pitchFamily="18" charset="0"/>
                          <a:ea typeface="Calibri" panose="020F0502020204030204" pitchFamily="34" charset="0"/>
                          <a:cs typeface="Times New Roman" panose="02020603050405020304" pitchFamily="18" charset="0"/>
                        </a:rPr>
                        <m:t>𝑚</m:t>
                      </m:r>
                      <m:r>
                        <a:rPr lang="es-CL"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CL" i="1">
                              <a:effectLst/>
                              <a:latin typeface="Cambria Math" panose="02040503050406030204" pitchFamily="18" charset="0"/>
                            </a:rPr>
                          </m:ctrlPr>
                        </m:fPr>
                        <m:num>
                          <m:r>
                            <a:rPr lang="es-CL" i="1">
                              <a:effectLst/>
                              <a:latin typeface="Cambria Math" panose="02040503050406030204" pitchFamily="18" charset="0"/>
                              <a:ea typeface="Calibri" panose="020F0502020204030204" pitchFamily="34" charset="0"/>
                              <a:cs typeface="Times New Roman" panose="02020603050405020304" pitchFamily="18" charset="0"/>
                            </a:rPr>
                            <m:t>2</m:t>
                          </m:r>
                          <m:r>
                            <a:rPr lang="es-CL" i="1">
                              <a:effectLst/>
                              <a:latin typeface="Cambria Math" panose="02040503050406030204" pitchFamily="18" charset="0"/>
                              <a:ea typeface="Calibri" panose="020F0502020204030204" pitchFamily="34" charset="0"/>
                              <a:cs typeface="Times New Roman" panose="02020603050405020304" pitchFamily="18" charset="0"/>
                            </a:rPr>
                            <m:t>𝜋</m:t>
                          </m:r>
                          <m:r>
                            <a:rPr lang="es-CL" i="1">
                              <a:effectLst/>
                              <a:latin typeface="Cambria Math" panose="02040503050406030204" pitchFamily="18" charset="0"/>
                              <a:ea typeface="Calibri" panose="020F0502020204030204" pitchFamily="34" charset="0"/>
                              <a:cs typeface="Times New Roman" panose="02020603050405020304" pitchFamily="18" charset="0"/>
                            </a:rPr>
                            <m:t>𝑣</m:t>
                          </m:r>
                        </m:num>
                        <m:den>
                          <m:r>
                            <a:rPr lang="es-CL" i="1">
                              <a:effectLst/>
                              <a:latin typeface="Cambria Math" panose="02040503050406030204" pitchFamily="18" charset="0"/>
                              <a:ea typeface="Calibri" panose="020F0502020204030204" pitchFamily="34" charset="0"/>
                              <a:cs typeface="Times New Roman" panose="02020603050405020304" pitchFamily="18" charset="0"/>
                            </a:rPr>
                            <m:t>𝑇</m:t>
                          </m:r>
                        </m:den>
                      </m:f>
                    </m:oMath>
                  </m:oMathPara>
                </a14:m>
                <a:endParaRPr lang="es-CL" dirty="0"/>
              </a:p>
            </p:txBody>
          </p:sp>
        </mc:Choice>
        <mc:Fallback xmlns="">
          <p:sp>
            <p:nvSpPr>
              <p:cNvPr id="2" name="Rectángulo 1"/>
              <p:cNvSpPr>
                <a:spLocks noRot="1" noChangeAspect="1" noMove="1" noResize="1" noEditPoints="1" noAdjustHandles="1" noChangeArrowheads="1" noChangeShapeType="1" noTextEdit="1"/>
              </p:cNvSpPr>
              <p:nvPr/>
            </p:nvSpPr>
            <p:spPr>
              <a:xfrm>
                <a:off x="8742556" y="1792831"/>
                <a:ext cx="3144644" cy="2104230"/>
              </a:xfrm>
              <a:prstGeom prst="rect">
                <a:avLst/>
              </a:prstGeom>
              <a:blipFill rotWithShape="0">
                <a:blip r:embed="rId2"/>
                <a:stretch>
                  <a:fillRect/>
                </a:stretch>
              </a:blipFill>
            </p:spPr>
            <p:txBody>
              <a:bodyPr/>
              <a:lstStyle/>
              <a:p>
                <a:r>
                  <a:rPr lang="es-CL">
                    <a:noFill/>
                  </a:rPr>
                  <a:t> </a:t>
                </a:r>
              </a:p>
            </p:txBody>
          </p:sp>
        </mc:Fallback>
      </mc:AlternateContent>
      <p:pic>
        <p:nvPicPr>
          <p:cNvPr id="4" name="Imagen 3"/>
          <p:cNvPicPr>
            <a:picLocks noChangeAspect="1"/>
          </p:cNvPicPr>
          <p:nvPr/>
        </p:nvPicPr>
        <p:blipFill>
          <a:blip r:embed="rId3"/>
          <a:stretch>
            <a:fillRect/>
          </a:stretch>
        </p:blipFill>
        <p:spPr>
          <a:xfrm>
            <a:off x="5798634" y="2267927"/>
            <a:ext cx="3265270" cy="2761273"/>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9683303" y="4322947"/>
                <a:ext cx="16752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L" i="1">
                              <a:latin typeface="Cambria Math" panose="02040503050406030204" pitchFamily="18" charset="0"/>
                            </a:rPr>
                          </m:ctrlPr>
                        </m:sSubPr>
                        <m:e>
                          <m:r>
                            <a:rPr lang="es-CL" i="1">
                              <a:latin typeface="Cambria Math" panose="02040503050406030204" pitchFamily="18" charset="0"/>
                            </a:rPr>
                            <m:t>𝐹</m:t>
                          </m:r>
                        </m:e>
                        <m:sub>
                          <m:r>
                            <a:rPr lang="es-CL" i="1">
                              <a:latin typeface="Cambria Math" panose="02040503050406030204" pitchFamily="18" charset="0"/>
                            </a:rPr>
                            <m:t>𝑐</m:t>
                          </m:r>
                        </m:sub>
                      </m:sSub>
                      <m:r>
                        <a:rPr lang="es-CL" i="1">
                          <a:latin typeface="Cambria Math" panose="02040503050406030204" pitchFamily="18" charset="0"/>
                        </a:rPr>
                        <m:t>=</m:t>
                      </m:r>
                      <m:r>
                        <a:rPr lang="es-CL" i="1">
                          <a:latin typeface="Cambria Math" panose="02040503050406030204" pitchFamily="18" charset="0"/>
                        </a:rPr>
                        <m:t>𝑚</m:t>
                      </m:r>
                      <m:r>
                        <a:rPr lang="es-CL" i="1">
                          <a:latin typeface="Cambria Math" panose="02040503050406030204" pitchFamily="18" charset="0"/>
                        </a:rPr>
                        <m:t>∗2</m:t>
                      </m:r>
                      <m:r>
                        <a:rPr lang="es-CL" i="1">
                          <a:latin typeface="Cambria Math" panose="02040503050406030204" pitchFamily="18" charset="0"/>
                        </a:rPr>
                        <m:t>𝜋</m:t>
                      </m:r>
                      <m:r>
                        <a:rPr lang="es-CL" i="1">
                          <a:latin typeface="Cambria Math" panose="02040503050406030204" pitchFamily="18" charset="0"/>
                        </a:rPr>
                        <m:t>𝑣𝑓</m:t>
                      </m:r>
                    </m:oMath>
                  </m:oMathPara>
                </a14:m>
                <a:endParaRPr lang="es-CL" dirty="0"/>
              </a:p>
            </p:txBody>
          </p:sp>
        </mc:Choice>
        <mc:Fallback xmlns="">
          <p:sp>
            <p:nvSpPr>
              <p:cNvPr id="5" name="Rectángulo 4"/>
              <p:cNvSpPr>
                <a:spLocks noRot="1" noChangeAspect="1" noMove="1" noResize="1" noEditPoints="1" noAdjustHandles="1" noChangeArrowheads="1" noChangeShapeType="1" noTextEdit="1"/>
              </p:cNvSpPr>
              <p:nvPr/>
            </p:nvSpPr>
            <p:spPr>
              <a:xfrm>
                <a:off x="9683303" y="4322947"/>
                <a:ext cx="1675202" cy="369332"/>
              </a:xfrm>
              <a:prstGeom prst="rect">
                <a:avLst/>
              </a:prstGeom>
              <a:blipFill rotWithShape="0">
                <a:blip r:embed="rId4"/>
                <a:stretch>
                  <a:fillRect b="-14754"/>
                </a:stretch>
              </a:blipFill>
            </p:spPr>
            <p:txBody>
              <a:bodyPr/>
              <a:lstStyle/>
              <a:p>
                <a:r>
                  <a:rPr lang="es-CL">
                    <a:noFill/>
                  </a:rPr>
                  <a:t> </a:t>
                </a:r>
              </a:p>
            </p:txBody>
          </p:sp>
        </mc:Fallback>
      </mc:AlternateContent>
    </p:spTree>
    <p:extLst>
      <p:ext uri="{BB962C8B-B14F-4D97-AF65-F5344CB8AC3E}">
        <p14:creationId xmlns:p14="http://schemas.microsoft.com/office/powerpoint/2010/main" val="49850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722" y="129378"/>
            <a:ext cx="10058400" cy="897078"/>
          </a:xfrm>
        </p:spPr>
        <p:txBody>
          <a:bodyPr/>
          <a:lstStyle/>
          <a:p>
            <a:r>
              <a:rPr lang="es-ES" dirty="0" smtClean="0"/>
              <a:t>Tomando una curva plana</a:t>
            </a:r>
            <a:endParaRPr lang="es-CL"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86877" y="1026456"/>
                <a:ext cx="10058400" cy="4050792"/>
              </a:xfrm>
            </p:spPr>
            <p:txBody>
              <a:bodyPr/>
              <a:lstStyle/>
              <a:p>
                <a:r>
                  <a:rPr lang="es-CL" b="1" dirty="0"/>
                  <a:t>Tomando una curva plana</a:t>
                </a:r>
                <a:r>
                  <a:rPr lang="es-CL" dirty="0"/>
                  <a:t>.: </a:t>
                </a:r>
                <a:endParaRPr lang="es-CL" dirty="0" smtClean="0"/>
              </a:p>
              <a:p>
                <a:r>
                  <a:rPr lang="es-CL" dirty="0" smtClean="0"/>
                  <a:t>Plana porque la curva está incorporada en un plano.</a:t>
                </a:r>
              </a:p>
              <a:p>
                <a:r>
                  <a:rPr lang="es-CL" dirty="0" smtClean="0"/>
                  <a:t>El </a:t>
                </a:r>
                <a:r>
                  <a:rPr lang="es-CL" dirty="0"/>
                  <a:t>coche de la figura va por una curva plana de </a:t>
                </a:r>
                <a:endParaRPr lang="es-CL" dirty="0" smtClean="0"/>
              </a:p>
              <a:p>
                <a:r>
                  <a:rPr lang="es-CL" dirty="0" smtClean="0"/>
                  <a:t>radio </a:t>
                </a:r>
                <a:r>
                  <a:rPr lang="es-CL" dirty="0"/>
                  <a:t>R, si el coeficiente de fricción entre las </a:t>
                </a:r>
                <a:endParaRPr lang="es-CL" dirty="0" smtClean="0"/>
              </a:p>
              <a:p>
                <a:r>
                  <a:rPr lang="es-CL" dirty="0" smtClean="0"/>
                  <a:t>ruedas </a:t>
                </a:r>
                <a:r>
                  <a:rPr lang="es-CL" dirty="0"/>
                  <a:t>y el camino es   </a:t>
                </a:r>
                <a14:m>
                  <m:oMath xmlns:m="http://schemas.openxmlformats.org/officeDocument/2006/math">
                    <m:r>
                      <a:rPr lang="es-CL" i="1" smtClean="0">
                        <a:latin typeface="Cambria Math" panose="02040503050406030204" pitchFamily="18" charset="0"/>
                        <a:ea typeface="Cambria Math" panose="02040503050406030204" pitchFamily="18" charset="0"/>
                      </a:rPr>
                      <m:t>𝜇</m:t>
                    </m:r>
                  </m:oMath>
                </a14:m>
                <a:r>
                  <a:rPr lang="es-CL" dirty="0" smtClean="0"/>
                  <a:t>  </a:t>
                </a:r>
                <a:r>
                  <a:rPr lang="es-CL" dirty="0"/>
                  <a:t>.Cual es la máxima </a:t>
                </a:r>
                <a:endParaRPr lang="es-CL" dirty="0" smtClean="0"/>
              </a:p>
              <a:p>
                <a:r>
                  <a:rPr lang="es-CL" dirty="0" smtClean="0"/>
                  <a:t>velocidad </a:t>
                </a:r>
                <a:r>
                  <a:rPr lang="es-CL" dirty="0"/>
                  <a:t>con que puede tomarse la curva </a:t>
                </a:r>
                <a:r>
                  <a:rPr lang="es-CL" dirty="0" smtClean="0"/>
                  <a:t>sin </a:t>
                </a:r>
              </a:p>
              <a:p>
                <a:r>
                  <a:rPr lang="es-CL" dirty="0" smtClean="0"/>
                  <a:t>derrapar</a:t>
                </a:r>
                <a:endParaRPr lang="es-CL"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86877" y="1026456"/>
                <a:ext cx="10058400" cy="4050792"/>
              </a:xfrm>
              <a:blipFill rotWithShape="0">
                <a:blip r:embed="rId3"/>
                <a:stretch>
                  <a:fillRect l="-303" t="-1504"/>
                </a:stretch>
              </a:blipFill>
            </p:spPr>
            <p:txBody>
              <a:bodyPr/>
              <a:lstStyle/>
              <a:p>
                <a:r>
                  <a:rPr lang="es-CL">
                    <a:noFill/>
                  </a:rPr>
                  <a:t> </a:t>
                </a:r>
              </a:p>
            </p:txBody>
          </p:sp>
        </mc:Fallback>
      </mc:AlternateContent>
      <p:pic>
        <p:nvPicPr>
          <p:cNvPr id="8194" name="Picture 2" descr="Resultado de imagen para curva plana en la carrete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6937" y="129378"/>
            <a:ext cx="3880336" cy="28157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curva plana en la carrete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5424" y="3361192"/>
            <a:ext cx="3862247" cy="27082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curva plana en la carrete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3766" y="3895453"/>
            <a:ext cx="3476700" cy="280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1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Marcador de contenido 1"/>
              <p:cNvSpPr>
                <a:spLocks noGrp="1"/>
              </p:cNvSpPr>
              <p:nvPr>
                <p:ph idx="1"/>
              </p:nvPr>
            </p:nvSpPr>
            <p:spPr>
              <a:xfrm>
                <a:off x="233506" y="169943"/>
                <a:ext cx="10058400" cy="6342369"/>
              </a:xfrm>
            </p:spPr>
            <p:txBody>
              <a:bodyPr>
                <a:normAutofit lnSpcReduction="10000"/>
              </a:bodyPr>
              <a:lstStyle/>
              <a:p>
                <a:r>
                  <a:rPr lang="es-ES" dirty="0" smtClean="0"/>
                  <a:t>Diagrama de cuerpo libre</a:t>
                </a:r>
              </a:p>
              <a:p>
                <a:endParaRPr lang="es-ES" dirty="0"/>
              </a:p>
              <a:p>
                <a:endParaRPr lang="es-ES" dirty="0" smtClean="0"/>
              </a:p>
              <a:p>
                <a:r>
                  <a:rPr lang="es-ES" dirty="0" smtClean="0"/>
                  <a:t>Ecuaciones:</a:t>
                </a:r>
              </a:p>
              <a:p>
                <a:r>
                  <a:rPr lang="es-ES" dirty="0" smtClean="0"/>
                  <a:t>Eje X: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𝑓</m:t>
                        </m:r>
                      </m:e>
                      <m:sub>
                        <m:r>
                          <a:rPr lang="es-ES" b="0" i="1" smtClean="0">
                            <a:latin typeface="Cambria Math" panose="02040503050406030204" pitchFamily="18" charset="0"/>
                          </a:rPr>
                          <m:t>𝑟</m:t>
                        </m:r>
                      </m:sub>
                    </m:sSub>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𝑖</m:t>
                        </m:r>
                      </m:e>
                    </m:acc>
                    <m:r>
                      <a:rPr lang="es-ES" b="0" i="1" smtClean="0">
                        <a:latin typeface="Cambria Math" panose="02040503050406030204" pitchFamily="18" charset="0"/>
                      </a:rPr>
                      <m:t>=</m:t>
                    </m:r>
                    <m:r>
                      <a:rPr lang="es-ES" b="0" i="1" smtClean="0">
                        <a:latin typeface="Cambria Math" panose="02040503050406030204" pitchFamily="18" charset="0"/>
                      </a:rPr>
                      <m:t>𝑚</m:t>
                    </m:r>
                    <m:r>
                      <a:rPr lang="es-ES" b="0" i="1" smtClean="0">
                        <a:latin typeface="Cambria Math" panose="02040503050406030204" pitchFamily="18" charset="0"/>
                      </a:rPr>
                      <m:t>∗</m:t>
                    </m:r>
                    <m:r>
                      <a:rPr lang="es-ES" b="0" i="1" smtClean="0">
                        <a:latin typeface="Cambria Math" panose="02040503050406030204" pitchFamily="18" charset="0"/>
                      </a:rPr>
                      <m:t>𝑎</m:t>
                    </m:r>
                    <m:acc>
                      <m:accPr>
                        <m:chr m:val="̂"/>
                        <m:ctrlPr>
                          <a:rPr lang="es-ES" i="1">
                            <a:latin typeface="Cambria Math" panose="02040503050406030204" pitchFamily="18" charset="0"/>
                          </a:rPr>
                        </m:ctrlPr>
                      </m:accPr>
                      <m:e>
                        <m:r>
                          <a:rPr lang="es-ES" b="0" i="1" smtClean="0">
                            <a:latin typeface="Cambria Math" panose="02040503050406030204" pitchFamily="18" charset="0"/>
                          </a:rPr>
                          <m:t>𝑖</m:t>
                        </m:r>
                      </m:e>
                    </m:acc>
                  </m:oMath>
                </a14:m>
                <a:endParaRPr lang="es-ES" dirty="0" smtClean="0"/>
              </a:p>
              <a:p>
                <a:r>
                  <a:rPr lang="es-ES" dirty="0" smtClean="0"/>
                  <a:t>Eje Y :       N</a:t>
                </a:r>
                <a14:m>
                  <m:oMath xmlns:m="http://schemas.openxmlformats.org/officeDocument/2006/math">
                    <m:acc>
                      <m:accPr>
                        <m:chr m:val="̂"/>
                        <m:ctrlPr>
                          <a:rPr lang="es-ES" i="1">
                            <a:latin typeface="Cambria Math" panose="02040503050406030204" pitchFamily="18" charset="0"/>
                          </a:rPr>
                        </m:ctrlPr>
                      </m:accPr>
                      <m:e>
                        <m:r>
                          <a:rPr lang="es-ES" b="0" i="1" smtClean="0">
                            <a:latin typeface="Cambria Math" panose="02040503050406030204" pitchFamily="18" charset="0"/>
                          </a:rPr>
                          <m:t>𝑗</m:t>
                        </m:r>
                      </m:e>
                    </m:acc>
                    <m:r>
                      <a:rPr lang="es-ES" b="0" i="1" smtClean="0">
                        <a:latin typeface="Cambria Math" panose="02040503050406030204" pitchFamily="18" charset="0"/>
                      </a:rPr>
                      <m:t>−</m:t>
                    </m:r>
                    <m:r>
                      <a:rPr lang="es-ES" b="0" i="1" smtClean="0">
                        <a:latin typeface="Cambria Math" panose="02040503050406030204" pitchFamily="18" charset="0"/>
                      </a:rPr>
                      <m:t>𝑚𝑔</m:t>
                    </m:r>
                    <m:acc>
                      <m:accPr>
                        <m:chr m:val="̂"/>
                        <m:ctrlPr>
                          <a:rPr lang="es-ES" i="1">
                            <a:latin typeface="Cambria Math" panose="02040503050406030204" pitchFamily="18" charset="0"/>
                          </a:rPr>
                        </m:ctrlPr>
                      </m:accPr>
                      <m:e>
                        <m:r>
                          <a:rPr lang="es-ES" i="1">
                            <a:latin typeface="Cambria Math" panose="02040503050406030204" pitchFamily="18" charset="0"/>
                          </a:rPr>
                          <m:t>𝑗</m:t>
                        </m:r>
                      </m:e>
                    </m:acc>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r>
                      <a:rPr lang="es-ES" b="0" i="1" smtClean="0">
                        <a:latin typeface="Cambria Math" panose="02040503050406030204" pitchFamily="18" charset="0"/>
                      </a:rPr>
                      <m:t>𝑎</m:t>
                    </m:r>
                    <m:acc>
                      <m:accPr>
                        <m:chr m:val="̂"/>
                        <m:ctrlPr>
                          <a:rPr lang="es-ES" i="1">
                            <a:latin typeface="Cambria Math" panose="02040503050406030204" pitchFamily="18" charset="0"/>
                          </a:rPr>
                        </m:ctrlPr>
                      </m:accPr>
                      <m:e>
                        <m:r>
                          <a:rPr lang="es-ES" i="1">
                            <a:latin typeface="Cambria Math" panose="02040503050406030204" pitchFamily="18" charset="0"/>
                          </a:rPr>
                          <m:t>𝑗</m:t>
                        </m:r>
                      </m:e>
                    </m:acc>
                  </m:oMath>
                </a14:m>
                <a:endParaRPr lang="es-ES" dirty="0" smtClean="0"/>
              </a:p>
              <a:p>
                <a:r>
                  <a:rPr lang="es-ES" dirty="0" smtClean="0"/>
                  <a:t>De donde: </a:t>
                </a:r>
              </a:p>
              <a:p>
                <a:r>
                  <a:rPr lang="es-ES" dirty="0"/>
                  <a:t>Eje X: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𝑟</m:t>
                        </m:r>
                      </m:sub>
                    </m:sSub>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sSub>
                      <m:sSubPr>
                        <m:ctrlPr>
                          <a:rPr lang="es-ES" i="1" smtClean="0">
                            <a:latin typeface="Cambria Math" panose="02040503050406030204" pitchFamily="18" charset="0"/>
                          </a:rPr>
                        </m:ctrlPr>
                      </m:sSubPr>
                      <m:e>
                        <m:r>
                          <a:rPr lang="es-ES" b="0" i="1" smtClean="0">
                            <a:latin typeface="Cambria Math" panose="02040503050406030204" pitchFamily="18" charset="0"/>
                          </a:rPr>
                          <m:t>𝑎</m:t>
                        </m:r>
                      </m:e>
                      <m:sub>
                        <m:r>
                          <a:rPr lang="es-ES" b="0" i="1" smtClean="0">
                            <a:latin typeface="Cambria Math" panose="02040503050406030204" pitchFamily="18" charset="0"/>
                          </a:rPr>
                          <m:t>𝑐</m:t>
                        </m:r>
                      </m:sub>
                    </m:sSub>
                  </m:oMath>
                </a14:m>
                <a:endParaRPr lang="es-ES" dirty="0"/>
              </a:p>
              <a:p>
                <a:r>
                  <a:rPr lang="es-ES" dirty="0"/>
                  <a:t>Eje Y :       N</a:t>
                </a:r>
                <a14:m>
                  <m:oMath xmlns:m="http://schemas.openxmlformats.org/officeDocument/2006/math">
                    <m:r>
                      <a:rPr lang="es-ES" i="1">
                        <a:latin typeface="Cambria Math" panose="02040503050406030204" pitchFamily="18" charset="0"/>
                      </a:rPr>
                      <m:t>−</m:t>
                    </m:r>
                    <m:r>
                      <a:rPr lang="es-ES" i="1">
                        <a:latin typeface="Cambria Math" panose="02040503050406030204" pitchFamily="18" charset="0"/>
                      </a:rPr>
                      <m:t>𝑚𝑔</m:t>
                    </m:r>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∗0</m:t>
                    </m:r>
                  </m:oMath>
                </a14:m>
                <a:endParaRPr lang="es-ES" dirty="0" smtClean="0"/>
              </a:p>
              <a:p>
                <a:r>
                  <a:rPr lang="es-ES" dirty="0" smtClean="0"/>
                  <a:t>Obtenemos: </a:t>
                </a:r>
              </a:p>
              <a:p>
                <a:r>
                  <a:rPr lang="es-ES" dirty="0"/>
                  <a:t>Eje X: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𝑟</m:t>
                        </m:r>
                      </m:sub>
                    </m:sSub>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oMath>
                </a14:m>
                <a:endParaRPr lang="es-ES" dirty="0"/>
              </a:p>
              <a:p>
                <a:r>
                  <a:rPr lang="es-ES" dirty="0"/>
                  <a:t>Eje Y :       N</a:t>
                </a:r>
                <a14:m>
                  <m:oMath xmlns:m="http://schemas.openxmlformats.org/officeDocument/2006/math">
                    <m:r>
                      <a:rPr lang="es-ES" i="1">
                        <a:latin typeface="Cambria Math" panose="02040503050406030204" pitchFamily="18" charset="0"/>
                      </a:rPr>
                      <m:t>−</m:t>
                    </m:r>
                    <m:r>
                      <a:rPr lang="es-ES" i="1">
                        <a:latin typeface="Cambria Math" panose="02040503050406030204" pitchFamily="18" charset="0"/>
                      </a:rPr>
                      <m:t>𝑚𝑔</m:t>
                    </m:r>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∗0</m:t>
                    </m:r>
                  </m:oMath>
                </a14:m>
                <a:endParaRPr lang="es-ES" dirty="0" smtClean="0"/>
              </a:p>
              <a:p>
                <a:r>
                  <a:rPr lang="es-ES" dirty="0" smtClean="0"/>
                  <a:t>Es decir:</a:t>
                </a:r>
              </a:p>
              <a:p>
                <a:r>
                  <a:rPr lang="es-ES" dirty="0"/>
                  <a:t>Eje X: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𝑟</m:t>
                        </m:r>
                      </m:sub>
                    </m:sSub>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m:t>
                    </m:r>
                    <m:f>
                      <m:fPr>
                        <m:ctrlPr>
                          <a:rPr lang="es-CL"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CL" i="1">
                                <a:latin typeface="Cambria Math" panose="02040503050406030204" pitchFamily="18" charset="0"/>
                                <a:ea typeface="Calibri" panose="020F0502020204030204" pitchFamily="34" charset="0"/>
                                <a:cs typeface="Times New Roman" panose="02020603050405020304" pitchFamily="18" charset="0"/>
                              </a:rPr>
                            </m:ctrlPr>
                          </m:sSupPr>
                          <m:e>
                            <m:r>
                              <a:rPr lang="es-CL" i="1">
                                <a:latin typeface="Cambria Math" panose="02040503050406030204" pitchFamily="18" charset="0"/>
                                <a:ea typeface="Calibri" panose="020F0502020204030204" pitchFamily="34" charset="0"/>
                                <a:cs typeface="Times New Roman" panose="02020603050405020304" pitchFamily="18" charset="0"/>
                              </a:rPr>
                              <m:t>𝑣</m:t>
                            </m:r>
                          </m:e>
                          <m:sup>
                            <m:r>
                              <a:rPr lang="es-CL" i="1">
                                <a:latin typeface="Cambria Math" panose="02040503050406030204" pitchFamily="18" charset="0"/>
                                <a:ea typeface="Calibri" panose="020F0502020204030204" pitchFamily="34" charset="0"/>
                                <a:cs typeface="Times New Roman" panose="02020603050405020304" pitchFamily="18" charset="0"/>
                              </a:rPr>
                              <m:t>2</m:t>
                            </m:r>
                          </m:sup>
                        </m:sSup>
                      </m:num>
                      <m:den>
                        <m:r>
                          <a:rPr lang="es-ES" b="0" i="1" smtClean="0">
                            <a:latin typeface="Cambria Math" panose="02040503050406030204" pitchFamily="18" charset="0"/>
                            <a:ea typeface="Calibri" panose="020F0502020204030204" pitchFamily="34" charset="0"/>
                            <a:cs typeface="Times New Roman" panose="02020603050405020304" pitchFamily="18" charset="0"/>
                          </a:rPr>
                          <m:t>𝑅</m:t>
                        </m:r>
                      </m:den>
                    </m:f>
                  </m:oMath>
                </a14:m>
                <a:endParaRPr lang="es-ES" dirty="0"/>
              </a:p>
              <a:p>
                <a:r>
                  <a:rPr lang="es-ES" dirty="0"/>
                  <a:t>Eje Y :       N</a:t>
                </a:r>
                <a14:m>
                  <m:oMath xmlns:m="http://schemas.openxmlformats.org/officeDocument/2006/math">
                    <m:r>
                      <a:rPr lang="es-ES" i="1" dirty="0">
                        <a:latin typeface="Cambria Math" panose="02040503050406030204" pitchFamily="18" charset="0"/>
                      </a:rPr>
                      <m:t>=</m:t>
                    </m:r>
                    <m:r>
                      <a:rPr lang="es-ES" i="1">
                        <a:latin typeface="Cambria Math" panose="02040503050406030204" pitchFamily="18" charset="0"/>
                      </a:rPr>
                      <m:t>𝑚𝑔</m:t>
                    </m:r>
                  </m:oMath>
                </a14:m>
                <a:endParaRPr lang="es-ES" dirty="0"/>
              </a:p>
              <a:p>
                <a:endParaRPr lang="es-ES" dirty="0" smtClean="0"/>
              </a:p>
              <a:p>
                <a:endParaRPr lang="es-ES" dirty="0" smtClean="0"/>
              </a:p>
            </p:txBody>
          </p:sp>
        </mc:Choice>
        <mc:Fallback xmlns="">
          <p:sp>
            <p:nvSpPr>
              <p:cNvPr id="2" name="Marcador de contenido 1"/>
              <p:cNvSpPr>
                <a:spLocks noGrp="1" noRot="1" noChangeAspect="1" noMove="1" noResize="1" noEditPoints="1" noAdjustHandles="1" noChangeArrowheads="1" noChangeShapeType="1" noTextEdit="1"/>
              </p:cNvSpPr>
              <p:nvPr>
                <p:ph idx="1"/>
              </p:nvPr>
            </p:nvSpPr>
            <p:spPr>
              <a:xfrm>
                <a:off x="233506" y="169943"/>
                <a:ext cx="10058400" cy="6342369"/>
              </a:xfrm>
              <a:blipFill rotWithShape="0">
                <a:blip r:embed="rId6"/>
                <a:stretch>
                  <a:fillRect l="-242" t="-1538"/>
                </a:stretch>
              </a:blipFill>
            </p:spPr>
            <p:txBody>
              <a:bodyPr/>
              <a:lstStyle/>
              <a:p>
                <a:r>
                  <a:rPr lang="es-CL">
                    <a:noFill/>
                  </a:rPr>
                  <a:t> </a:t>
                </a:r>
              </a:p>
            </p:txBody>
          </p:sp>
        </mc:Fallback>
      </mc:AlternateContent>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084" y="169944"/>
            <a:ext cx="5798512" cy="349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535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5143" y="147721"/>
            <a:ext cx="10058400" cy="882589"/>
          </a:xfrm>
        </p:spPr>
        <p:txBody>
          <a:bodyPr/>
          <a:lstStyle/>
          <a:p>
            <a:r>
              <a:rPr lang="es-ES" dirty="0" smtClean="0"/>
              <a:t>Deducción de la métrica:</a:t>
            </a:r>
            <a:endParaRPr lang="es-CL" dirty="0"/>
          </a:p>
        </p:txBody>
      </p:sp>
      <mc:AlternateContent xmlns:mc="http://schemas.openxmlformats.org/markup-compatibility/2006" xmlns:a14="http://schemas.microsoft.com/office/drawing/2010/main">
        <mc:Choice Requires="a14">
          <p:sp>
            <p:nvSpPr>
              <p:cNvPr id="11" name="Rectángulo 10"/>
              <p:cNvSpPr/>
              <p:nvPr/>
            </p:nvSpPr>
            <p:spPr>
              <a:xfrm>
                <a:off x="415143" y="874193"/>
                <a:ext cx="10149827" cy="6045822"/>
              </a:xfrm>
              <a:prstGeom prst="rect">
                <a:avLst/>
              </a:prstGeom>
            </p:spPr>
            <p:txBody>
              <a:bodyPr wrap="square">
                <a:spAutoFit/>
              </a:bodyPr>
              <a:lstStyle/>
              <a:p>
                <a:pPr lvl="0" defTabSz="914400" eaLnBrk="0" fontAlgn="base" hangingPunct="0">
                  <a:spcBef>
                    <a:spcPct val="0"/>
                  </a:spcBef>
                  <a:spcAft>
                    <a:spcPct val="0"/>
                  </a:spcAft>
                  <a:tabLst>
                    <a:tab pos="1562100" algn="l"/>
                  </a:tabLst>
                </a:pPr>
                <a:endParaRPr lang="es-ES" altLang="es-CL" sz="2000" dirty="0" smtClean="0">
                  <a:ea typeface="Times New Roman" panose="02020603050405020304" pitchFamily="18" charset="0"/>
                </a:endParaRPr>
              </a:p>
              <a:p>
                <a:r>
                  <a:rPr lang="es-ES" sz="2000" dirty="0"/>
                  <a:t>Eje X:          </a:t>
                </a:r>
                <a14:m>
                  <m:oMath xmlns:m="http://schemas.openxmlformats.org/officeDocument/2006/math">
                    <m:sSub>
                      <m:sSubPr>
                        <m:ctrlPr>
                          <a:rPr lang="es-ES" sz="2000" i="1">
                            <a:latin typeface="Cambria Math" panose="02040503050406030204" pitchFamily="18" charset="0"/>
                          </a:rPr>
                        </m:ctrlPr>
                      </m:sSubPr>
                      <m:e>
                        <m:r>
                          <a:rPr lang="es-ES" sz="2000" i="1">
                            <a:latin typeface="Cambria Math" panose="02040503050406030204" pitchFamily="18" charset="0"/>
                          </a:rPr>
                          <m:t>𝑓</m:t>
                        </m:r>
                      </m:e>
                      <m:sub>
                        <m:r>
                          <a:rPr lang="es-ES" sz="2000" i="1">
                            <a:latin typeface="Cambria Math" panose="02040503050406030204" pitchFamily="18" charset="0"/>
                          </a:rPr>
                          <m:t>𝑟</m:t>
                        </m:r>
                      </m:sub>
                    </m:sSub>
                    <m:r>
                      <a:rPr lang="es-ES" sz="2000" i="1">
                        <a:latin typeface="Cambria Math" panose="02040503050406030204" pitchFamily="18" charset="0"/>
                      </a:rPr>
                      <m:t>=</m:t>
                    </m:r>
                    <m:r>
                      <a:rPr lang="es-ES" sz="2000" i="1">
                        <a:latin typeface="Cambria Math" panose="02040503050406030204" pitchFamily="18" charset="0"/>
                      </a:rPr>
                      <m:t>𝑚</m:t>
                    </m:r>
                    <m:r>
                      <a:rPr lang="es-ES" sz="2000" i="1">
                        <a:latin typeface="Cambria Math" panose="02040503050406030204" pitchFamily="18" charset="0"/>
                      </a:rPr>
                      <m:t>∗</m:t>
                    </m:r>
                    <m:f>
                      <m:fPr>
                        <m:ctrlPr>
                          <a:rPr lang="es-CL" sz="20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CL" sz="2000" i="1">
                                <a:latin typeface="Cambria Math" panose="02040503050406030204" pitchFamily="18" charset="0"/>
                                <a:ea typeface="Calibri" panose="020F0502020204030204" pitchFamily="34" charset="0"/>
                                <a:cs typeface="Times New Roman" panose="02020603050405020304" pitchFamily="18" charset="0"/>
                              </a:rPr>
                            </m:ctrlPr>
                          </m:sSupPr>
                          <m:e>
                            <m:r>
                              <a:rPr lang="es-CL" sz="2000" i="1">
                                <a:latin typeface="Cambria Math" panose="02040503050406030204" pitchFamily="18" charset="0"/>
                                <a:ea typeface="Calibri" panose="020F0502020204030204" pitchFamily="34" charset="0"/>
                                <a:cs typeface="Times New Roman" panose="02020603050405020304" pitchFamily="18" charset="0"/>
                              </a:rPr>
                              <m:t>𝑣</m:t>
                            </m:r>
                          </m:e>
                          <m:sup>
                            <m:r>
                              <a:rPr lang="es-CL" sz="2000" i="1">
                                <a:latin typeface="Cambria Math" panose="02040503050406030204" pitchFamily="18" charset="0"/>
                                <a:ea typeface="Calibri" panose="020F0502020204030204" pitchFamily="34" charset="0"/>
                                <a:cs typeface="Times New Roman" panose="02020603050405020304" pitchFamily="18" charset="0"/>
                              </a:rPr>
                              <m:t>2</m:t>
                            </m:r>
                          </m:sup>
                        </m:sSup>
                      </m:num>
                      <m:den>
                        <m:r>
                          <a:rPr lang="es-ES" sz="2000" i="1">
                            <a:latin typeface="Cambria Math" panose="02040503050406030204" pitchFamily="18" charset="0"/>
                            <a:ea typeface="Calibri" panose="020F0502020204030204" pitchFamily="34" charset="0"/>
                            <a:cs typeface="Times New Roman" panose="02020603050405020304" pitchFamily="18" charset="0"/>
                          </a:rPr>
                          <m:t>𝑅</m:t>
                        </m:r>
                      </m:den>
                    </m:f>
                  </m:oMath>
                </a14:m>
                <a:endParaRPr lang="es-ES" sz="2000" dirty="0"/>
              </a:p>
              <a:p>
                <a:r>
                  <a:rPr lang="es-ES" sz="2000" dirty="0"/>
                  <a:t>Eje Y :       N</a:t>
                </a:r>
                <a14:m>
                  <m:oMath xmlns:m="http://schemas.openxmlformats.org/officeDocument/2006/math">
                    <m:r>
                      <a:rPr lang="es-ES" sz="2000" i="1" dirty="0">
                        <a:latin typeface="Cambria Math" panose="02040503050406030204" pitchFamily="18" charset="0"/>
                      </a:rPr>
                      <m:t>=</m:t>
                    </m:r>
                    <m:r>
                      <a:rPr lang="es-ES" sz="2000" i="1">
                        <a:latin typeface="Cambria Math" panose="02040503050406030204" pitchFamily="18" charset="0"/>
                      </a:rPr>
                      <m:t>𝑚𝑔</m:t>
                    </m:r>
                  </m:oMath>
                </a14:m>
                <a:endParaRPr lang="es-ES" sz="2000" dirty="0" smtClean="0"/>
              </a:p>
              <a:p>
                <a:endParaRPr lang="es-ES" sz="2000" dirty="0"/>
              </a:p>
              <a:p>
                <a:r>
                  <a:rPr lang="es-ES" sz="2000" dirty="0" smtClean="0"/>
                  <a:t>:     </a:t>
                </a:r>
                <a14:m>
                  <m:oMath xmlns:m="http://schemas.openxmlformats.org/officeDocument/2006/math">
                    <m:sSub>
                      <m:sSubPr>
                        <m:ctrlPr>
                          <a:rPr lang="es-ES" sz="2000" i="1">
                            <a:latin typeface="Cambria Math" panose="02040503050406030204" pitchFamily="18" charset="0"/>
                          </a:rPr>
                        </m:ctrlPr>
                      </m:sSubPr>
                      <m:e>
                        <m:r>
                          <a:rPr lang="es-ES" sz="2000" i="1">
                            <a:latin typeface="Cambria Math" panose="02040503050406030204" pitchFamily="18" charset="0"/>
                          </a:rPr>
                          <m:t>𝑓</m:t>
                        </m:r>
                      </m:e>
                      <m:sub>
                        <m:r>
                          <a:rPr lang="es-ES" sz="2000" i="1">
                            <a:latin typeface="Cambria Math" panose="02040503050406030204" pitchFamily="18" charset="0"/>
                          </a:rPr>
                          <m:t>𝑟</m:t>
                        </m:r>
                      </m:sub>
                    </m:sSub>
                  </m:oMath>
                </a14:m>
                <a:r>
                  <a:rPr lang="es-ES" sz="2000" dirty="0" smtClean="0"/>
                  <a:t>= N</a:t>
                </a:r>
                <a14:m>
                  <m:oMath xmlns:m="http://schemas.openxmlformats.org/officeDocument/2006/math">
                    <m:r>
                      <a:rPr lang="es-ES" sz="2000" i="1" smtClean="0">
                        <a:latin typeface="Cambria Math" panose="02040503050406030204" pitchFamily="18" charset="0"/>
                        <a:ea typeface="Cambria Math" panose="02040503050406030204" pitchFamily="18" charset="0"/>
                      </a:rPr>
                      <m:t>𝜇</m:t>
                    </m:r>
                    <m:r>
                      <a:rPr lang="es-ES" sz="2000" b="0" i="1" smtClean="0">
                        <a:latin typeface="Cambria Math" panose="02040503050406030204" pitchFamily="18" charset="0"/>
                        <a:ea typeface="Cambria Math" panose="02040503050406030204" pitchFamily="18" charset="0"/>
                      </a:rPr>
                      <m:t>= </m:t>
                    </m:r>
                    <m:r>
                      <a:rPr lang="es-ES" sz="2000" i="1">
                        <a:latin typeface="Cambria Math" panose="02040503050406030204" pitchFamily="18" charset="0"/>
                      </a:rPr>
                      <m:t>𝑚𝑔</m:t>
                    </m:r>
                  </m:oMath>
                </a14:m>
                <a:r>
                  <a:rPr lang="es-ES" sz="2000" dirty="0">
                    <a:ea typeface="Cambria Math" panose="02040503050406030204" pitchFamily="18" charset="0"/>
                  </a:rPr>
                  <a:t> </a:t>
                </a:r>
                <a14:m>
                  <m:oMath xmlns:m="http://schemas.openxmlformats.org/officeDocument/2006/math">
                    <m:r>
                      <a:rPr lang="es-ES" sz="2000" i="1">
                        <a:latin typeface="Cambria Math" panose="02040503050406030204" pitchFamily="18" charset="0"/>
                        <a:ea typeface="Cambria Math" panose="02040503050406030204" pitchFamily="18" charset="0"/>
                      </a:rPr>
                      <m:t>𝜇</m:t>
                    </m:r>
                  </m:oMath>
                </a14:m>
                <a:endParaRPr lang="es-ES" sz="2000" dirty="0"/>
              </a:p>
              <a:p>
                <a:endParaRPr lang="es-ES" sz="2000" dirty="0" smtClean="0"/>
              </a:p>
              <a:p>
                <a:endParaRPr lang="es-ES" sz="2000" dirty="0" smtClean="0"/>
              </a:p>
              <a:p>
                <a14:m>
                  <m:oMath xmlns:m="http://schemas.openxmlformats.org/officeDocument/2006/math">
                    <m:r>
                      <a:rPr lang="es-ES" sz="2000" i="1">
                        <a:latin typeface="Cambria Math" panose="02040503050406030204" pitchFamily="18" charset="0"/>
                      </a:rPr>
                      <m:t>𝑚</m:t>
                    </m:r>
                    <m:r>
                      <a:rPr lang="es-ES" sz="2000" i="1">
                        <a:latin typeface="Cambria Math" panose="02040503050406030204" pitchFamily="18" charset="0"/>
                      </a:rPr>
                      <m:t>∗</m:t>
                    </m:r>
                    <m:f>
                      <m:fPr>
                        <m:ctrlPr>
                          <a:rPr lang="es-CL" sz="20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CL" sz="2000" i="1">
                                <a:latin typeface="Cambria Math" panose="02040503050406030204" pitchFamily="18" charset="0"/>
                                <a:ea typeface="Calibri" panose="020F0502020204030204" pitchFamily="34" charset="0"/>
                                <a:cs typeface="Times New Roman" panose="02020603050405020304" pitchFamily="18" charset="0"/>
                              </a:rPr>
                            </m:ctrlPr>
                          </m:sSupPr>
                          <m:e>
                            <m:r>
                              <a:rPr lang="es-CL" sz="2000" i="1">
                                <a:latin typeface="Cambria Math" panose="02040503050406030204" pitchFamily="18" charset="0"/>
                                <a:ea typeface="Calibri" panose="020F0502020204030204" pitchFamily="34" charset="0"/>
                                <a:cs typeface="Times New Roman" panose="02020603050405020304" pitchFamily="18" charset="0"/>
                              </a:rPr>
                              <m:t>𝑣</m:t>
                            </m:r>
                          </m:e>
                          <m:sup>
                            <m:r>
                              <a:rPr lang="es-CL" sz="2000" i="1">
                                <a:latin typeface="Cambria Math" panose="02040503050406030204" pitchFamily="18" charset="0"/>
                                <a:ea typeface="Calibri" panose="020F0502020204030204" pitchFamily="34" charset="0"/>
                                <a:cs typeface="Times New Roman" panose="02020603050405020304" pitchFamily="18" charset="0"/>
                              </a:rPr>
                              <m:t>2</m:t>
                            </m:r>
                          </m:sup>
                        </m:sSup>
                      </m:num>
                      <m:den>
                        <m:r>
                          <a:rPr lang="es-ES" sz="2000" i="1">
                            <a:latin typeface="Cambria Math" panose="02040503050406030204" pitchFamily="18" charset="0"/>
                            <a:ea typeface="Calibri" panose="020F0502020204030204" pitchFamily="34" charset="0"/>
                            <a:cs typeface="Times New Roman" panose="02020603050405020304" pitchFamily="18" charset="0"/>
                          </a:rPr>
                          <m:t>𝑅</m:t>
                        </m:r>
                      </m:den>
                    </m:f>
                    <m:r>
                      <a:rPr lang="es-ES" sz="2000" i="1">
                        <a:latin typeface="Cambria Math" panose="02040503050406030204" pitchFamily="18" charset="0"/>
                        <a:ea typeface="Cambria Math" panose="02040503050406030204" pitchFamily="18" charset="0"/>
                      </a:rPr>
                      <m:t>= </m:t>
                    </m:r>
                    <m:r>
                      <a:rPr lang="es-ES" sz="2000" i="1">
                        <a:latin typeface="Cambria Math" panose="02040503050406030204" pitchFamily="18" charset="0"/>
                      </a:rPr>
                      <m:t>𝑚𝑔</m:t>
                    </m:r>
                  </m:oMath>
                </a14:m>
                <a:r>
                  <a:rPr lang="es-ES" sz="2000" dirty="0">
                    <a:ea typeface="Cambria Math" panose="02040503050406030204" pitchFamily="18" charset="0"/>
                  </a:rPr>
                  <a:t> </a:t>
                </a:r>
                <a14:m>
                  <m:oMath xmlns:m="http://schemas.openxmlformats.org/officeDocument/2006/math">
                    <m:r>
                      <a:rPr lang="es-ES" sz="2000" i="1">
                        <a:latin typeface="Cambria Math" panose="02040503050406030204" pitchFamily="18" charset="0"/>
                        <a:ea typeface="Cambria Math" panose="02040503050406030204" pitchFamily="18" charset="0"/>
                      </a:rPr>
                      <m:t>𝜇</m:t>
                    </m:r>
                  </m:oMath>
                </a14:m>
                <a:endParaRPr lang="es-ES" sz="2000" dirty="0" smtClean="0"/>
              </a:p>
              <a:p>
                <a:endParaRPr lang="es-ES" sz="2000" dirty="0" smtClean="0"/>
              </a:p>
              <a:p>
                <a14:m>
                  <m:oMath xmlns:m="http://schemas.openxmlformats.org/officeDocument/2006/math">
                    <m:f>
                      <m:fPr>
                        <m:ctrlPr>
                          <a:rPr lang="es-CL" sz="20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CL" sz="2000" i="1">
                                <a:latin typeface="Cambria Math" panose="02040503050406030204" pitchFamily="18" charset="0"/>
                                <a:ea typeface="Calibri" panose="020F0502020204030204" pitchFamily="34" charset="0"/>
                                <a:cs typeface="Times New Roman" panose="02020603050405020304" pitchFamily="18" charset="0"/>
                              </a:rPr>
                            </m:ctrlPr>
                          </m:sSupPr>
                          <m:e>
                            <m:r>
                              <a:rPr lang="es-CL" sz="2000" i="1">
                                <a:latin typeface="Cambria Math" panose="02040503050406030204" pitchFamily="18" charset="0"/>
                                <a:ea typeface="Calibri" panose="020F0502020204030204" pitchFamily="34" charset="0"/>
                                <a:cs typeface="Times New Roman" panose="02020603050405020304" pitchFamily="18" charset="0"/>
                              </a:rPr>
                              <m:t>𝑣</m:t>
                            </m:r>
                          </m:e>
                          <m:sup>
                            <m:r>
                              <a:rPr lang="es-CL" sz="2000" i="1">
                                <a:latin typeface="Cambria Math" panose="02040503050406030204" pitchFamily="18" charset="0"/>
                                <a:ea typeface="Calibri" panose="020F0502020204030204" pitchFamily="34" charset="0"/>
                                <a:cs typeface="Times New Roman" panose="02020603050405020304" pitchFamily="18" charset="0"/>
                              </a:rPr>
                              <m:t>2</m:t>
                            </m:r>
                          </m:sup>
                        </m:sSup>
                      </m:num>
                      <m:den>
                        <m:r>
                          <a:rPr lang="es-ES" sz="2000" i="1">
                            <a:latin typeface="Cambria Math" panose="02040503050406030204" pitchFamily="18" charset="0"/>
                            <a:ea typeface="Calibri" panose="020F0502020204030204" pitchFamily="34" charset="0"/>
                            <a:cs typeface="Times New Roman" panose="02020603050405020304" pitchFamily="18" charset="0"/>
                          </a:rPr>
                          <m:t>𝑅</m:t>
                        </m:r>
                      </m:den>
                    </m:f>
                    <m:r>
                      <a:rPr lang="es-ES" sz="2000" i="1">
                        <a:latin typeface="Cambria Math" panose="02040503050406030204" pitchFamily="18" charset="0"/>
                        <a:ea typeface="Cambria Math" panose="02040503050406030204" pitchFamily="18" charset="0"/>
                      </a:rPr>
                      <m:t>= </m:t>
                    </m:r>
                    <m:r>
                      <a:rPr lang="es-ES" sz="2000" i="1">
                        <a:latin typeface="Cambria Math" panose="02040503050406030204" pitchFamily="18" charset="0"/>
                      </a:rPr>
                      <m:t>𝑔</m:t>
                    </m:r>
                  </m:oMath>
                </a14:m>
                <a:r>
                  <a:rPr lang="es-ES" sz="2000" dirty="0">
                    <a:ea typeface="Cambria Math" panose="02040503050406030204" pitchFamily="18" charset="0"/>
                  </a:rPr>
                  <a:t> </a:t>
                </a:r>
                <a14:m>
                  <m:oMath xmlns:m="http://schemas.openxmlformats.org/officeDocument/2006/math">
                    <m:r>
                      <a:rPr lang="es-ES" sz="2000" i="1">
                        <a:latin typeface="Cambria Math" panose="02040503050406030204" pitchFamily="18" charset="0"/>
                        <a:ea typeface="Cambria Math" panose="02040503050406030204" pitchFamily="18" charset="0"/>
                      </a:rPr>
                      <m:t>𝜇</m:t>
                    </m:r>
                  </m:oMath>
                </a14:m>
                <a:r>
                  <a:rPr lang="es-ES" sz="2000" dirty="0" smtClean="0"/>
                  <a:t> </a:t>
                </a:r>
                <a14:m>
                  <m:oMath xmlns:m="http://schemas.openxmlformats.org/officeDocument/2006/math">
                    <m:r>
                      <a:rPr lang="es-ES" sz="2000" i="1" dirty="0" smtClean="0">
                        <a:latin typeface="Cambria Math" panose="02040503050406030204" pitchFamily="18" charset="0"/>
                        <a:ea typeface="Cambria Math" panose="02040503050406030204" pitchFamily="18" charset="0"/>
                      </a:rPr>
                      <m:t>→</m:t>
                    </m:r>
                    <m:sSup>
                      <m:sSupPr>
                        <m:ctrlPr>
                          <a:rPr lang="es-ES" sz="2000" i="1" dirty="0" smtClean="0">
                            <a:latin typeface="Cambria Math" panose="02040503050406030204" pitchFamily="18" charset="0"/>
                            <a:ea typeface="Cambria Math" panose="02040503050406030204" pitchFamily="18" charset="0"/>
                          </a:rPr>
                        </m:ctrlPr>
                      </m:sSupPr>
                      <m:e>
                        <m:r>
                          <a:rPr lang="es-ES" sz="2000" b="0" i="1" dirty="0" smtClean="0">
                            <a:latin typeface="Cambria Math" panose="02040503050406030204" pitchFamily="18" charset="0"/>
                            <a:ea typeface="Cambria Math" panose="02040503050406030204" pitchFamily="18" charset="0"/>
                          </a:rPr>
                          <m:t>𝑣</m:t>
                        </m:r>
                      </m:e>
                      <m:sup>
                        <m:r>
                          <a:rPr lang="es-ES" sz="2000" b="0" i="1" dirty="0" smtClean="0">
                            <a:latin typeface="Cambria Math" panose="02040503050406030204" pitchFamily="18" charset="0"/>
                            <a:ea typeface="Cambria Math" panose="02040503050406030204" pitchFamily="18" charset="0"/>
                          </a:rPr>
                          <m:t>2</m:t>
                        </m:r>
                      </m:sup>
                    </m:sSup>
                    <m:r>
                      <a:rPr lang="es-ES" sz="2000" b="0" i="1" dirty="0" smtClean="0">
                        <a:latin typeface="Cambria Math" panose="02040503050406030204" pitchFamily="18" charset="0"/>
                        <a:ea typeface="Cambria Math" panose="02040503050406030204" pitchFamily="18" charset="0"/>
                      </a:rPr>
                      <m:t>=</m:t>
                    </m:r>
                    <m:r>
                      <a:rPr lang="es-ES" sz="2000" b="0" i="1" dirty="0" smtClean="0">
                        <a:latin typeface="Cambria Math" panose="02040503050406030204" pitchFamily="18" charset="0"/>
                        <a:ea typeface="Cambria Math" panose="02040503050406030204" pitchFamily="18" charset="0"/>
                      </a:rPr>
                      <m:t>𝑅𝑔</m:t>
                    </m:r>
                    <m:r>
                      <a:rPr lang="es-ES" sz="2000" b="0" i="1" dirty="0" smtClean="0">
                        <a:latin typeface="Cambria Math" panose="02040503050406030204" pitchFamily="18" charset="0"/>
                        <a:ea typeface="Cambria Math" panose="02040503050406030204" pitchFamily="18" charset="0"/>
                      </a:rPr>
                      <m:t>𝜇</m:t>
                    </m:r>
                    <m:r>
                      <a:rPr lang="es-ES" sz="2000" b="0" i="1" dirty="0" smtClean="0">
                        <a:latin typeface="Cambria Math" panose="02040503050406030204" pitchFamily="18" charset="0"/>
                        <a:ea typeface="Cambria Math" panose="02040503050406030204" pitchFamily="18" charset="0"/>
                      </a:rPr>
                      <m:t>→</m:t>
                    </m:r>
                    <m:r>
                      <a:rPr lang="es-ES" sz="2000" b="0" i="1" dirty="0" smtClean="0">
                        <a:latin typeface="Cambria Math" panose="02040503050406030204" pitchFamily="18" charset="0"/>
                        <a:ea typeface="Cambria Math" panose="02040503050406030204" pitchFamily="18" charset="0"/>
                      </a:rPr>
                      <m:t>𝑣</m:t>
                    </m:r>
                    <m:r>
                      <a:rPr lang="es-ES" sz="2000" b="0" i="1" dirty="0" smtClean="0">
                        <a:latin typeface="Cambria Math" panose="02040503050406030204" pitchFamily="18" charset="0"/>
                        <a:ea typeface="Cambria Math" panose="02040503050406030204" pitchFamily="18" charset="0"/>
                      </a:rPr>
                      <m:t>=</m:t>
                    </m:r>
                    <m:rad>
                      <m:radPr>
                        <m:degHide m:val="on"/>
                        <m:ctrlPr>
                          <a:rPr lang="es-ES" sz="2000" b="0" i="1" dirty="0" smtClean="0">
                            <a:latin typeface="Cambria Math" panose="02040503050406030204" pitchFamily="18" charset="0"/>
                            <a:ea typeface="Cambria Math" panose="02040503050406030204" pitchFamily="18" charset="0"/>
                          </a:rPr>
                        </m:ctrlPr>
                      </m:radPr>
                      <m:deg/>
                      <m:e>
                        <m:r>
                          <a:rPr lang="es-ES" sz="2000" b="0" i="1" dirty="0" smtClean="0">
                            <a:latin typeface="Cambria Math" panose="02040503050406030204" pitchFamily="18" charset="0"/>
                            <a:ea typeface="Cambria Math" panose="02040503050406030204" pitchFamily="18" charset="0"/>
                          </a:rPr>
                          <m:t>𝑅𝑔𝑢</m:t>
                        </m:r>
                      </m:e>
                    </m:rad>
                  </m:oMath>
                </a14:m>
                <a:r>
                  <a:rPr lang="es-ES" sz="2000" dirty="0" smtClean="0"/>
                  <a:t>  , esta ultima expresión corresponde a la rapidez máxima con que se puede tomar una curva sin derrapar , conocido el coeficiente de roce cinético.</a:t>
                </a:r>
                <a:endParaRPr lang="es-ES" sz="2000" dirty="0"/>
              </a:p>
              <a:p>
                <a:endParaRPr lang="es-ES" sz="2000" dirty="0"/>
              </a:p>
              <a:p>
                <a:pPr/>
                <a14:m>
                  <m:oMathPara xmlns:m="http://schemas.openxmlformats.org/officeDocument/2006/math">
                    <m:oMathParaPr>
                      <m:jc m:val="centerGroup"/>
                    </m:oMathParaPr>
                    <m:oMath xmlns:m="http://schemas.openxmlformats.org/officeDocument/2006/math">
                      <m:sSub>
                        <m:sSubPr>
                          <m:ctrlPr>
                            <a:rPr lang="es-ES" sz="3600" i="1" dirty="0" smtClean="0">
                              <a:solidFill>
                                <a:srgbClr val="FF0000"/>
                              </a:solidFill>
                              <a:latin typeface="Cambria Math" panose="02040503050406030204" pitchFamily="18" charset="0"/>
                              <a:ea typeface="Cambria Math" panose="02040503050406030204" pitchFamily="18" charset="0"/>
                            </a:rPr>
                          </m:ctrlPr>
                        </m:sSubPr>
                        <m:e>
                          <m:r>
                            <a:rPr lang="es-ES" sz="3600" b="0" i="1" dirty="0" smtClean="0">
                              <a:solidFill>
                                <a:srgbClr val="FF0000"/>
                              </a:solidFill>
                              <a:latin typeface="Cambria Math" panose="02040503050406030204" pitchFamily="18" charset="0"/>
                              <a:ea typeface="Cambria Math" panose="02040503050406030204" pitchFamily="18" charset="0"/>
                            </a:rPr>
                            <m:t>𝑣</m:t>
                          </m:r>
                        </m:e>
                        <m:sub>
                          <m:r>
                            <a:rPr lang="es-ES" sz="3600" b="0" i="1" dirty="0" smtClean="0">
                              <a:solidFill>
                                <a:srgbClr val="FF0000"/>
                              </a:solidFill>
                              <a:latin typeface="Cambria Math" panose="02040503050406030204" pitchFamily="18" charset="0"/>
                              <a:ea typeface="Cambria Math" panose="02040503050406030204" pitchFamily="18" charset="0"/>
                            </a:rPr>
                            <m:t>𝑚</m:t>
                          </m:r>
                          <m:r>
                            <a:rPr lang="es-ES" sz="3600" b="0" i="1" dirty="0" smtClean="0">
                              <a:solidFill>
                                <a:srgbClr val="FF0000"/>
                              </a:solidFill>
                              <a:latin typeface="Cambria Math" panose="02040503050406030204" pitchFamily="18" charset="0"/>
                              <a:ea typeface="Cambria Math" panose="02040503050406030204" pitchFamily="18" charset="0"/>
                            </a:rPr>
                            <m:t>á</m:t>
                          </m:r>
                          <m:r>
                            <a:rPr lang="es-ES" sz="3600" b="0" i="1" dirty="0" smtClean="0">
                              <a:solidFill>
                                <a:srgbClr val="FF0000"/>
                              </a:solidFill>
                              <a:latin typeface="Cambria Math" panose="02040503050406030204" pitchFamily="18" charset="0"/>
                              <a:ea typeface="Cambria Math" panose="02040503050406030204" pitchFamily="18" charset="0"/>
                            </a:rPr>
                            <m:t>𝑥𝑖𝑚𝑎</m:t>
                          </m:r>
                        </m:sub>
                      </m:sSub>
                      <m:r>
                        <a:rPr lang="es-ES" sz="3600" i="1" dirty="0">
                          <a:solidFill>
                            <a:srgbClr val="FF0000"/>
                          </a:solidFill>
                          <a:latin typeface="Cambria Math" panose="02040503050406030204" pitchFamily="18" charset="0"/>
                          <a:ea typeface="Cambria Math" panose="02040503050406030204" pitchFamily="18" charset="0"/>
                        </a:rPr>
                        <m:t>=</m:t>
                      </m:r>
                      <m:rad>
                        <m:radPr>
                          <m:degHide m:val="on"/>
                          <m:ctrlPr>
                            <a:rPr lang="es-ES" sz="3600" i="1" dirty="0">
                              <a:solidFill>
                                <a:srgbClr val="FF0000"/>
                              </a:solidFill>
                              <a:latin typeface="Cambria Math" panose="02040503050406030204" pitchFamily="18" charset="0"/>
                              <a:ea typeface="Cambria Math" panose="02040503050406030204" pitchFamily="18" charset="0"/>
                            </a:rPr>
                          </m:ctrlPr>
                        </m:radPr>
                        <m:deg/>
                        <m:e>
                          <m:r>
                            <a:rPr lang="es-ES" sz="3600" i="1" dirty="0">
                              <a:solidFill>
                                <a:srgbClr val="FF0000"/>
                              </a:solidFill>
                              <a:latin typeface="Cambria Math" panose="02040503050406030204" pitchFamily="18" charset="0"/>
                              <a:ea typeface="Cambria Math" panose="02040503050406030204" pitchFamily="18" charset="0"/>
                            </a:rPr>
                            <m:t>𝑅𝑔𝑢</m:t>
                          </m:r>
                        </m:e>
                      </m:rad>
                    </m:oMath>
                  </m:oMathPara>
                </a14:m>
                <a:endParaRPr lang="es-ES" sz="3600" dirty="0"/>
              </a:p>
              <a:p>
                <a:pPr lvl="0" defTabSz="914400" eaLnBrk="0" fontAlgn="base" hangingPunct="0">
                  <a:spcBef>
                    <a:spcPct val="0"/>
                  </a:spcBef>
                  <a:spcAft>
                    <a:spcPct val="0"/>
                  </a:spcAft>
                  <a:tabLst>
                    <a:tab pos="1562100" algn="l"/>
                  </a:tabLst>
                </a:pPr>
                <a:endParaRPr lang="es-ES" altLang="es-CL" sz="2000" dirty="0" smtClean="0">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tabLst>
                    <a:tab pos="1562100" algn="l"/>
                  </a:tabLst>
                </a:pPr>
                <a:r>
                  <a:rPr lang="es-CL" altLang="es-CL" sz="1600" dirty="0" smtClean="0">
                    <a:latin typeface="Arial" panose="020B0604020202020204" pitchFamily="34" charset="0"/>
                    <a:ea typeface="Times New Roman" panose="02020603050405020304" pitchFamily="18" charset="0"/>
                  </a:rPr>
                  <a:t/>
                </a:r>
                <a:br>
                  <a:rPr lang="es-CL" altLang="es-CL" sz="1600" dirty="0" smtClean="0">
                    <a:latin typeface="Arial" panose="020B0604020202020204" pitchFamily="34" charset="0"/>
                    <a:ea typeface="Times New Roman" panose="02020603050405020304" pitchFamily="18" charset="0"/>
                  </a:rPr>
                </a:br>
                <a:endParaRPr lang="es-CL" altLang="es-CL" sz="1400" dirty="0">
                  <a:latin typeface="Arial" panose="020B0604020202020204" pitchFamily="34"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415143" y="874193"/>
                <a:ext cx="10149827" cy="6045822"/>
              </a:xfrm>
              <a:prstGeom prst="rect">
                <a:avLst/>
              </a:prstGeom>
              <a:blipFill rotWithShape="0">
                <a:blip r:embed="rId5"/>
                <a:stretch>
                  <a:fillRect l="-601"/>
                </a:stretch>
              </a:blipFill>
            </p:spPr>
            <p:txBody>
              <a:bodyPr/>
              <a:lstStyle/>
              <a:p>
                <a:r>
                  <a:rPr lang="es-CL">
                    <a:noFill/>
                  </a:rPr>
                  <a:t> </a:t>
                </a:r>
              </a:p>
            </p:txBody>
          </p:sp>
        </mc:Fallback>
      </mc:AlternateContent>
    </p:spTree>
    <p:extLst>
      <p:ext uri="{BB962C8B-B14F-4D97-AF65-F5344CB8AC3E}">
        <p14:creationId xmlns:p14="http://schemas.microsoft.com/office/powerpoint/2010/main" val="1787713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1662" y="136903"/>
            <a:ext cx="10058400" cy="710590"/>
          </a:xfrm>
        </p:spPr>
        <p:txBody>
          <a:bodyPr>
            <a:normAutofit fontScale="90000"/>
          </a:bodyPr>
          <a:lstStyle/>
          <a:p>
            <a:r>
              <a:rPr lang="es-ES" dirty="0" smtClean="0"/>
              <a:t>El peralte</a:t>
            </a:r>
            <a:endParaRPr lang="es-CL" dirty="0"/>
          </a:p>
        </p:txBody>
      </p:sp>
      <p:sp>
        <p:nvSpPr>
          <p:cNvPr id="3" name="Marcador de contenido 2"/>
          <p:cNvSpPr>
            <a:spLocks noGrp="1"/>
          </p:cNvSpPr>
          <p:nvPr>
            <p:ph idx="1"/>
          </p:nvPr>
        </p:nvSpPr>
        <p:spPr>
          <a:xfrm>
            <a:off x="0" y="847493"/>
            <a:ext cx="10058400" cy="5675970"/>
          </a:xfrm>
        </p:spPr>
        <p:txBody>
          <a:bodyPr>
            <a:normAutofit fontScale="92500" lnSpcReduction="20000"/>
          </a:bodyPr>
          <a:lstStyle/>
          <a:p>
            <a:r>
              <a:rPr lang="es-CL" b="1" dirty="0"/>
              <a:t>TOMANDO UNA CURVA PERALTADA.</a:t>
            </a:r>
            <a:endParaRPr lang="es-CL" dirty="0"/>
          </a:p>
          <a:p>
            <a:r>
              <a:rPr lang="es-CL" dirty="0"/>
              <a:t> </a:t>
            </a:r>
          </a:p>
          <a:p>
            <a:r>
              <a:rPr lang="es-CL" b="1" dirty="0"/>
              <a:t>El peralte: es </a:t>
            </a:r>
            <a:r>
              <a:rPr lang="es-CL" dirty="0"/>
              <a:t>común ver en las </a:t>
            </a:r>
            <a:r>
              <a:rPr lang="es-CL" dirty="0" smtClean="0"/>
              <a:t>rotondas</a:t>
            </a:r>
          </a:p>
          <a:p>
            <a:r>
              <a:rPr lang="es-CL" dirty="0" smtClean="0"/>
              <a:t> </a:t>
            </a:r>
            <a:r>
              <a:rPr lang="es-CL" dirty="0"/>
              <a:t>de circunvalación de </a:t>
            </a:r>
            <a:r>
              <a:rPr lang="es-CL" dirty="0" smtClean="0"/>
              <a:t>vehículo </a:t>
            </a:r>
            <a:r>
              <a:rPr lang="es-CL" dirty="0"/>
              <a:t>que </a:t>
            </a:r>
            <a:r>
              <a:rPr lang="es-CL" dirty="0" smtClean="0"/>
              <a:t>estas</a:t>
            </a:r>
          </a:p>
          <a:p>
            <a:r>
              <a:rPr lang="es-CL" dirty="0" smtClean="0"/>
              <a:t> </a:t>
            </a:r>
            <a:r>
              <a:rPr lang="es-CL" dirty="0"/>
              <a:t>tienen cierta inclinación con respecto </a:t>
            </a:r>
            <a:r>
              <a:rPr lang="es-CL" dirty="0" smtClean="0"/>
              <a:t>al</a:t>
            </a:r>
          </a:p>
          <a:p>
            <a:r>
              <a:rPr lang="es-CL" dirty="0" smtClean="0"/>
              <a:t> </a:t>
            </a:r>
            <a:r>
              <a:rPr lang="es-CL" dirty="0"/>
              <a:t>plano horizontal, esto se debe a que </a:t>
            </a:r>
            <a:r>
              <a:rPr lang="es-CL" dirty="0" smtClean="0"/>
              <a:t>este</a:t>
            </a:r>
          </a:p>
          <a:p>
            <a:r>
              <a:rPr lang="es-CL" dirty="0" smtClean="0"/>
              <a:t> </a:t>
            </a:r>
            <a:r>
              <a:rPr lang="es-CL" dirty="0"/>
              <a:t>ángulo contrarresta de alguna manera la </a:t>
            </a:r>
            <a:endParaRPr lang="es-CL" dirty="0" smtClean="0"/>
          </a:p>
          <a:p>
            <a:r>
              <a:rPr lang="es-CL" dirty="0" smtClean="0"/>
              <a:t>fuerza de reacción a la fuerza centrípeta , </a:t>
            </a:r>
            <a:r>
              <a:rPr lang="es-CL" dirty="0"/>
              <a:t>permitiendo </a:t>
            </a:r>
            <a:endParaRPr lang="es-CL" dirty="0" smtClean="0"/>
          </a:p>
          <a:p>
            <a:r>
              <a:rPr lang="es-CL" dirty="0" smtClean="0"/>
              <a:t>que </a:t>
            </a:r>
            <a:r>
              <a:rPr lang="es-CL" dirty="0"/>
              <a:t>el </a:t>
            </a:r>
            <a:r>
              <a:rPr lang="es-CL" dirty="0" smtClean="0"/>
              <a:t>vehículo no </a:t>
            </a:r>
            <a:r>
              <a:rPr lang="es-CL" dirty="0"/>
              <a:t>se “vaya por la tangente</a:t>
            </a:r>
            <a:r>
              <a:rPr lang="es-CL" dirty="0" smtClean="0"/>
              <a:t>”</a:t>
            </a:r>
          </a:p>
          <a:p>
            <a:r>
              <a:rPr lang="es-CL" dirty="0" smtClean="0"/>
              <a:t>(no derrape) </a:t>
            </a:r>
            <a:r>
              <a:rPr lang="es-CL" dirty="0"/>
              <a:t>.Todos estos </a:t>
            </a:r>
            <a:r>
              <a:rPr lang="es-CL" dirty="0" smtClean="0"/>
              <a:t>peraltes</a:t>
            </a:r>
          </a:p>
          <a:p>
            <a:r>
              <a:rPr lang="es-CL" dirty="0" smtClean="0"/>
              <a:t> </a:t>
            </a:r>
            <a:r>
              <a:rPr lang="es-CL" dirty="0"/>
              <a:t>contienen por construcción una velocidad limite o </a:t>
            </a:r>
            <a:endParaRPr lang="es-CL" dirty="0" smtClean="0"/>
          </a:p>
          <a:p>
            <a:r>
              <a:rPr lang="es-CL" dirty="0" smtClean="0"/>
              <a:t>de </a:t>
            </a:r>
            <a:r>
              <a:rPr lang="es-CL" dirty="0"/>
              <a:t>escape de acuerdo al ángulo del </a:t>
            </a:r>
            <a:r>
              <a:rPr lang="es-CL" dirty="0" smtClean="0"/>
              <a:t>mismo, </a:t>
            </a:r>
            <a:r>
              <a:rPr lang="es-CL" dirty="0"/>
              <a:t>del roce </a:t>
            </a:r>
            <a:r>
              <a:rPr lang="es-CL" dirty="0" smtClean="0"/>
              <a:t>del</a:t>
            </a:r>
          </a:p>
          <a:p>
            <a:r>
              <a:rPr lang="es-CL" dirty="0" smtClean="0"/>
              <a:t> </a:t>
            </a:r>
            <a:r>
              <a:rPr lang="es-CL" dirty="0"/>
              <a:t>radio de giro, y de la gravedad del lugar.</a:t>
            </a:r>
          </a:p>
          <a:p>
            <a:r>
              <a:rPr lang="es-CL" b="1" dirty="0"/>
              <a:t>El efecto del peralte es disminuir la fuerza </a:t>
            </a:r>
            <a:endParaRPr lang="es-CL" b="1" dirty="0" smtClean="0"/>
          </a:p>
          <a:p>
            <a:r>
              <a:rPr lang="es-CL" b="1" dirty="0" smtClean="0"/>
              <a:t>De reacción a la fuerza centrípeta , </a:t>
            </a:r>
            <a:r>
              <a:rPr lang="es-CL" b="1" dirty="0"/>
              <a:t>cuyo </a:t>
            </a:r>
            <a:r>
              <a:rPr lang="es-CL" b="1" dirty="0" smtClean="0"/>
              <a:t>módulo </a:t>
            </a:r>
            <a:r>
              <a:rPr lang="es-CL" b="1" dirty="0"/>
              <a:t>equivale a la fuerza centrípeta, esto se logra porque finalmente no es toda la </a:t>
            </a:r>
            <a:r>
              <a:rPr lang="es-CL" b="1" dirty="0" smtClean="0"/>
              <a:t>fuerza la que actúa , sino que una parte (la componente ) de ella .</a:t>
            </a:r>
            <a:endParaRPr lang="es-CL" dirty="0"/>
          </a:p>
        </p:txBody>
      </p:sp>
      <p:pic>
        <p:nvPicPr>
          <p:cNvPr id="4" name="Imagen 3"/>
          <p:cNvPicPr>
            <a:picLocks noChangeAspect="1"/>
          </p:cNvPicPr>
          <p:nvPr/>
        </p:nvPicPr>
        <p:blipFill>
          <a:blip r:embed="rId2"/>
          <a:stretch>
            <a:fillRect/>
          </a:stretch>
        </p:blipFill>
        <p:spPr>
          <a:xfrm>
            <a:off x="6451213" y="681386"/>
            <a:ext cx="5467350" cy="3867150"/>
          </a:xfrm>
          <a:prstGeom prst="rect">
            <a:avLst/>
          </a:prstGeom>
        </p:spPr>
      </p:pic>
    </p:spTree>
    <p:extLst>
      <p:ext uri="{BB962C8B-B14F-4D97-AF65-F5344CB8AC3E}">
        <p14:creationId xmlns:p14="http://schemas.microsoft.com/office/powerpoint/2010/main" val="1351858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curva plana en la carreter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37631" y="1352283"/>
            <a:ext cx="6044261" cy="491505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curva plana en la carret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42" y="1608562"/>
            <a:ext cx="4572000" cy="31432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a:spLocks noGrp="1"/>
          </p:cNvSpPr>
          <p:nvPr>
            <p:ph type="title"/>
          </p:nvPr>
        </p:nvSpPr>
        <p:spPr>
          <a:xfrm>
            <a:off x="451662" y="136903"/>
            <a:ext cx="10058400" cy="710590"/>
          </a:xfrm>
        </p:spPr>
        <p:txBody>
          <a:bodyPr>
            <a:normAutofit fontScale="90000"/>
          </a:bodyPr>
          <a:lstStyle/>
          <a:p>
            <a:r>
              <a:rPr lang="es-ES" dirty="0" smtClean="0"/>
              <a:t>Curvas con peralte</a:t>
            </a:r>
            <a:endParaRPr lang="es-CL" dirty="0"/>
          </a:p>
        </p:txBody>
      </p:sp>
    </p:spTree>
    <p:extLst>
      <p:ext uri="{BB962C8B-B14F-4D97-AF65-F5344CB8AC3E}">
        <p14:creationId xmlns:p14="http://schemas.microsoft.com/office/powerpoint/2010/main" val="18129005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483</TotalTime>
  <Words>704</Words>
  <Application>Microsoft Office PowerPoint</Application>
  <PresentationFormat>Panorámica</PresentationFormat>
  <Paragraphs>227</Paragraphs>
  <Slides>20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Arial</vt:lpstr>
      <vt:lpstr>Calibri</vt:lpstr>
      <vt:lpstr>Cambria</vt:lpstr>
      <vt:lpstr>Cambria Math</vt:lpstr>
      <vt:lpstr>Rockwell</vt:lpstr>
      <vt:lpstr>Rockwell Condensed</vt:lpstr>
      <vt:lpstr>Times New Roman</vt:lpstr>
      <vt:lpstr>Wingdings</vt:lpstr>
      <vt:lpstr>Tipo de madera</vt:lpstr>
      <vt:lpstr>Tomando la curva</vt:lpstr>
      <vt:lpstr>Para tener en cuenta.</vt:lpstr>
      <vt:lpstr>Presentación de PowerPoint</vt:lpstr>
      <vt:lpstr>Presentación de PowerPoint</vt:lpstr>
      <vt:lpstr>Tomando una curva plana</vt:lpstr>
      <vt:lpstr>Presentación de PowerPoint</vt:lpstr>
      <vt:lpstr>Deducción de la métrica:</vt:lpstr>
      <vt:lpstr>El peralte</vt:lpstr>
      <vt:lpstr>Curvas con peralte</vt:lpstr>
      <vt:lpstr>Presentación de PowerPoint</vt:lpstr>
      <vt:lpstr>Presentación de PowerPoint</vt:lpstr>
      <vt:lpstr>Peralte con roce.</vt:lpstr>
      <vt:lpstr>Presentación de PowerPoint</vt:lpstr>
      <vt:lpstr>Presentación de PowerPoint</vt:lpstr>
      <vt:lpstr>Presentación de PowerPoint</vt:lpstr>
      <vt:lpstr>Problemas de aplicación.</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Tomando la curva</dc:title>
  <dc:creator>Montoya</dc:creator>
  <cp:lastModifiedBy>Montoya</cp:lastModifiedBy>
  <cp:revision>29</cp:revision>
  <dcterms:created xsi:type="dcterms:W3CDTF">2018-05-23T16:16:53Z</dcterms:created>
  <dcterms:modified xsi:type="dcterms:W3CDTF">2022-06-07T12:35:10Z</dcterms:modified>
</cp:coreProperties>
</file>